
<file path=[Content_Types].xml><?xml version="1.0" encoding="utf-8"?>
<Types xmlns="http://schemas.openxmlformats.org/package/2006/content-types">
  <Default Extension="xml" ContentType="application/vnd.openxmlformats-package.core-properties+xml"/>
  <Default Extension="jpeg" ContentType="image/jpeg"/>
  <Default Extension="svg" ContentType="image/svg+xml"/>
  <Default Extension="png" ContentType="image/png"/>
  <Default Extension="fntdata" ContentType="application/x-fontdata"/>
  <Default Extension="rels" ContentType="application/vnd.openxmlformats-package.relationships+xml"/>
  <Override PartName="/ppt/presentation.xml" ContentType="application/vnd.openxmlformats-officedocument.presentationml.presentation.main+xml"/>
  <Override PartName="/ppt/slides/slide7.xml" ContentType="application/vnd.openxmlformats-officedocument.presentationml.slide+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slides/slide12.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11.xml" ContentType="application/vnd.openxmlformats-officedocument.presentationml.slide+xml"/>
  <Override PartName="/ppt/slides/slide16.xml" ContentType="application/vnd.openxmlformats-officedocument.presentationml.slide+xml"/>
  <Override PartName="/ppt/tableStyles.xml" ContentType="application/vnd.openxmlformats-officedocument.presentationml.tableStyles+xml"/>
  <Override PartName="/ppt/slides/slide1.xml" ContentType="application/vnd.openxmlformats-officedocument.presentationml.slide+xml"/>
  <Override PartName="/ppt/slides/slide15.xml" ContentType="application/vnd.openxmlformats-officedocument.presentationml.slide+xml"/>
  <Override PartName="/ppt/slides/slide5.xml" ContentType="application/vnd.openxmlformats-officedocument.presentationml.slide+xml"/>
  <Override PartName="/ppt/slides/slide10.xml" ContentType="application/vnd.openxmlformats-officedocument.presentationml.slide+xml"/>
  <Override PartName="/ppt/slides/slide4.xml" ContentType="application/vnd.openxmlformats-officedocument.presentationml.slide+xml"/>
  <Override PartName="/ppt/slides/slide14.xml" ContentType="application/vnd.openxmlformats-officedocument.presentationml.slide+xml"/>
  <Override PartName="/ppt/viewProps.xml" ContentType="application/vnd.openxmlformats-officedocument.presentationml.viewProps+xml"/>
  <Override PartName="/ppt/slides/slide9.xml" ContentType="application/vnd.openxmlformats-officedocument.presentationml.slide+xml"/>
  <Override PartName="/ppt/notesMasters/notesMaster1.xml" ContentType="application/vnd.openxmlformats-officedocument.presentationml.notesMaster+xml"/>
  <Override PartName="/ppt/theme/theme2.xml" ContentType="application/vnd.openxmlformats-officedocument.theme+xml"/>
  <Override PartName="/ppt/slides/slide3.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docProps/app.xml" ContentType="application/vnd.openxmlformats-officedocument.extended-properties+xml"/>
</Types>
</file>

<file path=_rels/.rels>&#65279;<?xml version="1.0" encoding="utf-8"?><Relationships xmlns="http://schemas.openxmlformats.org/package/2006/relationships"><Relationship Type="http://schemas.openxmlformats.org/package/2006/relationships/metadata/core-properties" Target="/docProps/core.xml" Id="rId3" /><Relationship Type="http://schemas.openxmlformats.org/package/2006/relationships/metadata/thumbnail" Target="/docProps/thumbnail.jpeg" Id="rId2" /><Relationship Type="http://schemas.openxmlformats.org/officeDocument/2006/relationships/officeDocument" Target="/ppt/presentation.xml" Id="rId1" /><Relationship Type="http://schemas.openxmlformats.org/officeDocument/2006/relationships/extended-properties" Target="/docProps/app.xml" Id="rId4" /></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9"/>
  </p:notesMasterIdLst>
  <p:sldIdLst>
    <p:sldId id="256" r:id="rId2"/>
    <p:sldId id="287" r:id="rId3"/>
    <p:sldId id="271" r:id="rId4"/>
    <p:sldId id="281" r:id="rId5"/>
    <p:sldId id="258" r:id="rId6"/>
    <p:sldId id="272" r:id="rId7"/>
    <p:sldId id="273" r:id="rId8"/>
    <p:sldId id="276" r:id="rId9"/>
    <p:sldId id="274" r:id="rId10"/>
    <p:sldId id="275" r:id="rId11"/>
    <p:sldId id="286" r:id="rId12"/>
    <p:sldId id="280" r:id="rId13"/>
    <p:sldId id="282" r:id="rId14"/>
    <p:sldId id="283" r:id="rId15"/>
    <p:sldId id="284" r:id="rId16"/>
    <p:sldId id="285" r:id="rId17"/>
    <p:sldId id="264" r:id="rId18"/>
  </p:sldIdLst>
  <p:sldSz cx="18288000" cy="10287000"/>
  <p:notesSz cx="6858000" cy="9144000"/>
  <p:embeddedFontLst>
    <p:embeddedFont>
      <p:font typeface="Helios" panose="020B0604020202020204" charset="0"/>
      <p:regular r:id="rId20"/>
    </p:embeddedFont>
    <p:embeddedFont>
      <p:font typeface="Klein Bold" panose="020B0604020202020204" charset="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3" d="100"/>
          <a:sy n="43" d="100"/>
        </p:scale>
        <p:origin x="93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&#65279;<?xml version="1.0" encoding="utf-8"?><Relationships xmlns="http://schemas.openxmlformats.org/package/2006/relationships"><Relationship Type="http://schemas.openxmlformats.org/officeDocument/2006/relationships/slide" Target="/ppt/slides/slide7.xml" Id="rId8" /><Relationship Type="http://schemas.openxmlformats.org/officeDocument/2006/relationships/slide" Target="/ppt/slides/slide12.xml" Id="rId13" /><Relationship Type="http://schemas.openxmlformats.org/officeDocument/2006/relationships/slide" Target="/ppt/slides/slide17.xml" Id="rId18" /><Relationship Type="http://schemas.openxmlformats.org/officeDocument/2006/relationships/slide" Target="/ppt/slides/slide2.xml" Id="rId3" /><Relationship Type="http://schemas.openxmlformats.org/officeDocument/2006/relationships/font" Target="/ppt/fonts/font2.fntdata" Id="rId21" /><Relationship Type="http://schemas.openxmlformats.org/officeDocument/2006/relationships/slide" Target="/ppt/slides/slide6.xml" Id="rId7" /><Relationship Type="http://schemas.openxmlformats.org/officeDocument/2006/relationships/slide" Target="/ppt/slides/slide11.xml" Id="rId12" /><Relationship Type="http://schemas.openxmlformats.org/officeDocument/2006/relationships/slide" Target="/ppt/slides/slide16.xml" Id="rId17" /><Relationship Type="http://schemas.openxmlformats.org/officeDocument/2006/relationships/tableStyles" Target="/ppt/tableStyles.xml" Id="rId25" /><Relationship Type="http://schemas.openxmlformats.org/officeDocument/2006/relationships/slide" Target="/ppt/slides/slide1.xml" Id="rId2" /><Relationship Type="http://schemas.openxmlformats.org/officeDocument/2006/relationships/slide" Target="/ppt/slides/slide15.xml" Id="rId16" /><Relationship Type="http://schemas.openxmlformats.org/officeDocument/2006/relationships/font" Target="/ppt/fonts/font1.fntdata" Id="rId20" /><Relationship Type="http://schemas.openxmlformats.org/officeDocument/2006/relationships/slideMaster" Target="/ppt/slideMasters/slideMaster1.xml" Id="rId1" /><Relationship Type="http://schemas.openxmlformats.org/officeDocument/2006/relationships/slide" Target="/ppt/slides/slide5.xml" Id="rId6" /><Relationship Type="http://schemas.openxmlformats.org/officeDocument/2006/relationships/slide" Target="/ppt/slides/slide10.xml" Id="rId11" /><Relationship Type="http://schemas.openxmlformats.org/officeDocument/2006/relationships/theme" Target="/ppt/theme/theme1.xml" Id="rId24" /><Relationship Type="http://schemas.openxmlformats.org/officeDocument/2006/relationships/slide" Target="/ppt/slides/slide4.xml" Id="rId5" /><Relationship Type="http://schemas.openxmlformats.org/officeDocument/2006/relationships/slide" Target="/ppt/slides/slide14.xml" Id="rId15" /><Relationship Type="http://schemas.openxmlformats.org/officeDocument/2006/relationships/viewProps" Target="/ppt/viewProps.xml" Id="rId23" /><Relationship Type="http://schemas.openxmlformats.org/officeDocument/2006/relationships/slide" Target="/ppt/slides/slide9.xml" Id="rId10" /><Relationship Type="http://schemas.openxmlformats.org/officeDocument/2006/relationships/notesMaster" Target="/ppt/notesMasters/notesMaster1.xml" Id="rId19" /><Relationship Type="http://schemas.openxmlformats.org/officeDocument/2006/relationships/slide" Target="/ppt/slides/slide3.xml" Id="rId4" /><Relationship Type="http://schemas.openxmlformats.org/officeDocument/2006/relationships/slide" Target="/ppt/slides/slide8.xml" Id="rId9" /><Relationship Type="http://schemas.openxmlformats.org/officeDocument/2006/relationships/slide" Target="/ppt/slides/slide13.xml" Id="rId14" /><Relationship Type="http://schemas.openxmlformats.org/officeDocument/2006/relationships/presProps" Target="/ppt/presProps.xml" Id="rId22" /></Relationships>
</file>

<file path=ppt/notesMasters/_rels/notesMaster1.xml.rels>&#65279;<?xml version="1.0" encoding="utf-8"?><Relationships xmlns="http://schemas.openxmlformats.org/package/2006/relationships"><Relationship Type="http://schemas.openxmlformats.org/officeDocument/2006/relationships/theme" Target="/ppt/theme/theme2.xml" Id="rId1"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E0AB09-3597-4101-A31E-402FD6CCE8B4}" type="datetimeFigureOut">
              <a:rPr lang="en-IN" smtClean="0"/>
              <a:t>04-11-2024</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66A96B-DF2D-42A7-8B97-7789171CD750}" type="slidenum">
              <a:rPr lang="en-IN" smtClean="0"/>
              <a:t>‹#›</a:t>
            </a:fld>
            <a:endParaRPr lang="en-IN"/>
          </a:p>
        </p:txBody>
      </p:sp>
    </p:spTree>
    <p:extLst>
      <p:ext uri="{BB962C8B-B14F-4D97-AF65-F5344CB8AC3E}">
        <p14:creationId xmlns:p14="http://schemas.microsoft.com/office/powerpoint/2010/main" val="27301051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7.xml.rels>&#65279;<?xml version="1.0" encoding="utf-8"?><Relationships xmlns="http://schemas.openxmlformats.org/package/2006/relationships"><Relationship Type="http://schemas.openxmlformats.org/officeDocument/2006/relationships/slideMaster" Target="/ppt/slideMasters/slideMaster1.xml" Id="rId1" /></Relationships>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&#65279;<?xml version="1.0" encoding="utf-8"?><Relationships xmlns="http://schemas.openxmlformats.org/package/2006/relationships"><Relationship Type="http://schemas.openxmlformats.org/officeDocument/2006/relationships/slideLayout" Target="/ppt/slideLayouts/slideLayout7.xml" Id="rId7" /><Relationship Type="http://schemas.openxmlformats.org/officeDocument/2006/relationships/theme" Target="/ppt/theme/theme1.xml" Id="rId12"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11/4/2024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55"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Relationships xmlns="http://schemas.openxmlformats.org/package/2006/relationships"><Relationship Type="http://schemas.openxmlformats.org/officeDocument/2006/relationships/image" Target="/ppt/media/image2.svg" Id="rId3" /><Relationship Type="http://schemas.openxmlformats.org/officeDocument/2006/relationships/image" Target="/ppt/media/image1.png" Id="rId2" /><Relationship Type="http://schemas.openxmlformats.org/officeDocument/2006/relationships/slideLayout" Target="/ppt/slideLayouts/slideLayout7.xml" Id="rId1" /><Relationship Type="http://schemas.openxmlformats.org/officeDocument/2006/relationships/image" Target="/ppt/media/image3.jpeg" Id="rId4" /></Relationships>
</file>

<file path=ppt/slides/_rels/slide10.xml.rels>&#65279;<?xml version="1.0" encoding="utf-8"?><Relationships xmlns="http://schemas.openxmlformats.org/package/2006/relationships"><Relationship Type="http://schemas.openxmlformats.org/officeDocument/2006/relationships/image" Target="/ppt/media/image2.svg" Id="rId3" /><Relationship Type="http://schemas.openxmlformats.org/officeDocument/2006/relationships/image" Target="/ppt/media/image1.png" Id="rId2" /><Relationship Type="http://schemas.openxmlformats.org/officeDocument/2006/relationships/slideLayout" Target="/ppt/slideLayouts/slideLayout7.xml" Id="rId1" /></Relationships>
</file>

<file path=ppt/slides/_rels/slide11.xml.rels>&#65279;<?xml version="1.0" encoding="utf-8"?><Relationships xmlns="http://schemas.openxmlformats.org/package/2006/relationships"><Relationship Type="http://schemas.openxmlformats.org/officeDocument/2006/relationships/image" Target="/ppt/media/image2.svg" Id="rId3" /><Relationship Type="http://schemas.openxmlformats.org/officeDocument/2006/relationships/image" Target="/ppt/media/image1.png" Id="rId2" /><Relationship Type="http://schemas.openxmlformats.org/officeDocument/2006/relationships/slideLayout" Target="/ppt/slideLayouts/slideLayout7.xml" Id="rId1" /><Relationship Type="http://schemas.openxmlformats.org/officeDocument/2006/relationships/image" Target="/ppt/media/image5.png" Id="rId4" /></Relationships>
</file>

<file path=ppt/slides/_rels/slide12.xml.rels>&#65279;<?xml version="1.0" encoding="utf-8"?><Relationships xmlns="http://schemas.openxmlformats.org/package/2006/relationships"><Relationship Type="http://schemas.openxmlformats.org/officeDocument/2006/relationships/image" Target="/ppt/media/image5.png" Id="rId2" /><Relationship Type="http://schemas.openxmlformats.org/officeDocument/2006/relationships/slideLayout" Target="/ppt/slideLayouts/slideLayout7.xml" Id="rId1" /></Relationships>
</file>

<file path=ppt/slides/_rels/slide13.xml.rels>&#65279;<?xml version="1.0" encoding="utf-8"?><Relationships xmlns="http://schemas.openxmlformats.org/package/2006/relationships"><Relationship Type="http://schemas.openxmlformats.org/officeDocument/2006/relationships/image" Target="/ppt/media/image5.png" Id="rId2" /><Relationship Type="http://schemas.openxmlformats.org/officeDocument/2006/relationships/slideLayout" Target="/ppt/slideLayouts/slideLayout7.xml" Id="rId1" /></Relationships>
</file>

<file path=ppt/slides/_rels/slide14.xml.rels>&#65279;<?xml version="1.0" encoding="utf-8"?><Relationships xmlns="http://schemas.openxmlformats.org/package/2006/relationships"><Relationship Type="http://schemas.openxmlformats.org/officeDocument/2006/relationships/image" Target="/ppt/media/image5.png" Id="rId2" /><Relationship Type="http://schemas.openxmlformats.org/officeDocument/2006/relationships/slideLayout" Target="/ppt/slideLayouts/slideLayout7.xml" Id="rId1" /></Relationships>
</file>

<file path=ppt/slides/_rels/slide15.xml.rels>&#65279;<?xml version="1.0" encoding="utf-8"?><Relationships xmlns="http://schemas.openxmlformats.org/package/2006/relationships"><Relationship Type="http://schemas.openxmlformats.org/officeDocument/2006/relationships/image" Target="/ppt/media/image5.png" Id="rId2" /><Relationship Type="http://schemas.openxmlformats.org/officeDocument/2006/relationships/slideLayout" Target="/ppt/slideLayouts/slideLayout7.xml" Id="rId1" /></Relationships>
</file>

<file path=ppt/slides/_rels/slide16.xml.rels>&#65279;<?xml version="1.0" encoding="utf-8"?><Relationships xmlns="http://schemas.openxmlformats.org/package/2006/relationships"><Relationship Type="http://schemas.openxmlformats.org/officeDocument/2006/relationships/image" Target="/ppt/media/image5.png" Id="rId2" /><Relationship Type="http://schemas.openxmlformats.org/officeDocument/2006/relationships/slideLayout" Target="/ppt/slideLayouts/slideLayout7.xml" Id="rId1" /></Relationships>
</file>

<file path=ppt/slides/_rels/slide17.xml.rels>&#65279;<?xml version="1.0" encoding="utf-8"?><Relationships xmlns="http://schemas.openxmlformats.org/package/2006/relationships"><Relationship Type="http://schemas.openxmlformats.org/officeDocument/2006/relationships/image" Target="/ppt/media/image9.svg" Id="rId8" /><Relationship Type="http://schemas.openxmlformats.org/officeDocument/2006/relationships/image" Target="/ppt/media/image2.svg" Id="rId3" /><Relationship Type="http://schemas.openxmlformats.org/officeDocument/2006/relationships/image" Target="/ppt/media/image8.png" Id="rId7" /><Relationship Type="http://schemas.openxmlformats.org/officeDocument/2006/relationships/image" Target="/ppt/media/image1.png" Id="rId2" /><Relationship Type="http://schemas.openxmlformats.org/officeDocument/2006/relationships/slideLayout" Target="/ppt/slideLayouts/slideLayout7.xml" Id="rId1" /><Relationship Type="http://schemas.openxmlformats.org/officeDocument/2006/relationships/image" Target="/ppt/media/image7.svg" Id="rId6" /><Relationship Type="http://schemas.openxmlformats.org/officeDocument/2006/relationships/image" Target="/ppt/media/image6.png" Id="rId5" /><Relationship Type="http://schemas.openxmlformats.org/officeDocument/2006/relationships/image" Target="/ppt/media/image11.svg" Id="rId10" /><Relationship Type="http://schemas.openxmlformats.org/officeDocument/2006/relationships/image" Target="/ppt/media/image4.png" Id="rId4" /><Relationship Type="http://schemas.openxmlformats.org/officeDocument/2006/relationships/image" Target="/ppt/media/image10.png" Id="rId9" /></Relationships>
</file>

<file path=ppt/slides/_rels/slide2.xml.rels>&#65279;<?xml version="1.0" encoding="utf-8"?><Relationships xmlns="http://schemas.openxmlformats.org/package/2006/relationships"><Relationship Type="http://schemas.openxmlformats.org/officeDocument/2006/relationships/image" Target="/ppt/media/image2.svg" Id="rId3" /><Relationship Type="http://schemas.openxmlformats.org/officeDocument/2006/relationships/image" Target="/ppt/media/image1.png" Id="rId2" /><Relationship Type="http://schemas.openxmlformats.org/officeDocument/2006/relationships/slideLayout" Target="/ppt/slideLayouts/slideLayout7.xml" Id="rId1" /><Relationship Type="http://schemas.openxmlformats.org/officeDocument/2006/relationships/image" Target="/ppt/media/image4.png" Id="rId4" /></Relationships>
</file>

<file path=ppt/slides/_rels/slide3.xml.rels>&#65279;<?xml version="1.0" encoding="utf-8"?><Relationships xmlns="http://schemas.openxmlformats.org/package/2006/relationships"><Relationship Type="http://schemas.openxmlformats.org/officeDocument/2006/relationships/image" Target="/ppt/media/image2.svg" Id="rId3" /><Relationship Type="http://schemas.openxmlformats.org/officeDocument/2006/relationships/image" Target="/ppt/media/image1.png" Id="rId2" /><Relationship Type="http://schemas.openxmlformats.org/officeDocument/2006/relationships/slideLayout" Target="/ppt/slideLayouts/slideLayout7.xml" Id="rId1" /><Relationship Type="http://schemas.openxmlformats.org/officeDocument/2006/relationships/image" Target="/ppt/media/image5.png" Id="rId4" /></Relationships>
</file>

<file path=ppt/slides/_rels/slide4.xml.rels>&#65279;<?xml version="1.0" encoding="utf-8"?><Relationships xmlns="http://schemas.openxmlformats.org/package/2006/relationships"><Relationship Type="http://schemas.openxmlformats.org/officeDocument/2006/relationships/image" Target="/ppt/media/image2.svg" Id="rId3" /><Relationship Type="http://schemas.openxmlformats.org/officeDocument/2006/relationships/image" Target="/ppt/media/image1.png" Id="rId2" /><Relationship Type="http://schemas.openxmlformats.org/officeDocument/2006/relationships/slideLayout" Target="/ppt/slideLayouts/slideLayout7.xml" Id="rId1" /><Relationship Type="http://schemas.openxmlformats.org/officeDocument/2006/relationships/image" Target="/ppt/media/image5.png" Id="rId4" /></Relationships>
</file>

<file path=ppt/slides/_rels/slide5.xml.rels>&#65279;<?xml version="1.0" encoding="utf-8"?><Relationships xmlns="http://schemas.openxmlformats.org/package/2006/relationships"><Relationship Type="http://schemas.openxmlformats.org/officeDocument/2006/relationships/image" Target="/ppt/media/image2.svg" Id="rId3" /><Relationship Type="http://schemas.openxmlformats.org/officeDocument/2006/relationships/image" Target="/ppt/media/image1.png" Id="rId2" /><Relationship Type="http://schemas.openxmlformats.org/officeDocument/2006/relationships/slideLayout" Target="/ppt/slideLayouts/slideLayout7.xml" Id="rId1" /></Relationships>
</file>

<file path=ppt/slides/_rels/slide6.xml.rels>&#65279;<?xml version="1.0" encoding="utf-8"?><Relationships xmlns="http://schemas.openxmlformats.org/package/2006/relationships"><Relationship Type="http://schemas.openxmlformats.org/officeDocument/2006/relationships/image" Target="/ppt/media/image2.svg" Id="rId3" /><Relationship Type="http://schemas.openxmlformats.org/officeDocument/2006/relationships/image" Target="/ppt/media/image1.png" Id="rId2" /><Relationship Type="http://schemas.openxmlformats.org/officeDocument/2006/relationships/slideLayout" Target="/ppt/slideLayouts/slideLayout7.xml" Id="rId1" /><Relationship Type="http://schemas.openxmlformats.org/officeDocument/2006/relationships/image" Target="/ppt/media/image5.png" Id="rId4" /></Relationships>
</file>

<file path=ppt/slides/_rels/slide7.xml.rels>&#65279;<?xml version="1.0" encoding="utf-8"?><Relationships xmlns="http://schemas.openxmlformats.org/package/2006/relationships"><Relationship Type="http://schemas.openxmlformats.org/officeDocument/2006/relationships/image" Target="/ppt/media/image2.svg" Id="rId3" /><Relationship Type="http://schemas.openxmlformats.org/officeDocument/2006/relationships/image" Target="/ppt/media/image1.png" Id="rId2" /><Relationship Type="http://schemas.openxmlformats.org/officeDocument/2006/relationships/slideLayout" Target="/ppt/slideLayouts/slideLayout7.xml" Id="rId1" /></Relationships>
</file>

<file path=ppt/slides/_rels/slide8.xml.rels>&#65279;<?xml version="1.0" encoding="utf-8"?><Relationships xmlns="http://schemas.openxmlformats.org/package/2006/relationships"><Relationship Type="http://schemas.openxmlformats.org/officeDocument/2006/relationships/image" Target="/ppt/media/image2.svg" Id="rId3" /><Relationship Type="http://schemas.openxmlformats.org/officeDocument/2006/relationships/image" Target="/ppt/media/image1.png" Id="rId2" /><Relationship Type="http://schemas.openxmlformats.org/officeDocument/2006/relationships/slideLayout" Target="/ppt/slideLayouts/slideLayout7.xml" Id="rId1" /></Relationships>
</file>

<file path=ppt/slides/_rels/slide9.xml.rels>&#65279;<?xml version="1.0" encoding="utf-8"?><Relationships xmlns="http://schemas.openxmlformats.org/package/2006/relationships"><Relationship Type="http://schemas.openxmlformats.org/officeDocument/2006/relationships/image" Target="/ppt/media/image2.svg" Id="rId3" /><Relationship Type="http://schemas.openxmlformats.org/officeDocument/2006/relationships/image" Target="/ppt/media/image1.png" Id="rId2" /><Relationship Type="http://schemas.openxmlformats.org/officeDocument/2006/relationships/slideLayout" Target="/ppt/slideLayouts/slideLayout7.xml" Id="rId1"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 y="-1"/>
            <a:ext cx="8345465" cy="6532033"/>
          </a:xfrm>
          <a:custGeom>
            <a:avLst/>
            <a:gdLst/>
            <a:ahLst/>
            <a:cxnLst/>
            <a:rect l="l" t="t" r="r" b="b"/>
            <a:pathLst>
              <a:path w="10812392" h="10812392">
                <a:moveTo>
                  <a:pt x="0" y="0"/>
                </a:moveTo>
                <a:lnTo>
                  <a:pt x="10812393" y="0"/>
                </a:lnTo>
                <a:lnTo>
                  <a:pt x="10812393" y="10812392"/>
                </a:lnTo>
                <a:lnTo>
                  <a:pt x="0" y="10812392"/>
                </a:lnTo>
                <a:lnTo>
                  <a:pt x="0" y="0"/>
                </a:lnTo>
                <a:close/>
              </a:path>
            </a:pathLst>
          </a:custGeom>
          <a:blipFill>
            <a:blip r:embed="rId2">
              <a:extLst>
                <a:ext uri="{96DAC541-7B7A-43D3-8B79-37D633B846F1}">
                  <asvg:svgBlip xmlns:asvg="http://schemas.microsoft.com/office/drawing/2016/SVG/main" r:embed="rId3"/>
                </a:ext>
              </a:extLst>
            </a:blip>
            <a:stretch>
              <a:fillRect l="-29560" t="-65528" b="-1"/>
            </a:stretch>
          </a:blipFill>
        </p:spPr>
        <p:txBody>
          <a:bodyPr/>
          <a:lstStyle/>
          <a:p>
            <a:endParaRPr lang="en-IN"/>
          </a:p>
        </p:txBody>
      </p:sp>
      <p:sp>
        <p:nvSpPr>
          <p:cNvPr id="6" name="Freeform 6"/>
          <p:cNvSpPr/>
          <p:nvPr/>
        </p:nvSpPr>
        <p:spPr>
          <a:xfrm>
            <a:off x="-1" y="4432068"/>
            <a:ext cx="2357184" cy="5764383"/>
          </a:xfrm>
          <a:custGeom>
            <a:avLst/>
            <a:gdLst/>
            <a:ahLst/>
            <a:cxnLst/>
            <a:rect l="l" t="t" r="r" b="b"/>
            <a:pathLst>
              <a:path w="5764383" h="5764383">
                <a:moveTo>
                  <a:pt x="0" y="0"/>
                </a:moveTo>
                <a:lnTo>
                  <a:pt x="5764383" y="0"/>
                </a:lnTo>
                <a:lnTo>
                  <a:pt x="5764383" y="5764383"/>
                </a:lnTo>
                <a:lnTo>
                  <a:pt x="0" y="5764383"/>
                </a:lnTo>
                <a:lnTo>
                  <a:pt x="0" y="0"/>
                </a:lnTo>
                <a:close/>
              </a:path>
            </a:pathLst>
          </a:custGeom>
          <a:blipFill>
            <a:blip r:embed="rId2">
              <a:alphaModFix amt="30000"/>
              <a:extLst>
                <a:ext uri="{96DAC541-7B7A-43D3-8B79-37D633B846F1}">
                  <asvg:svgBlip xmlns:asvg="http://schemas.microsoft.com/office/drawing/2016/SVG/main" r:embed="rId3"/>
                </a:ext>
              </a:extLst>
            </a:blip>
            <a:stretch>
              <a:fillRect l="-144546" r="1"/>
            </a:stretch>
          </a:blipFill>
        </p:spPr>
        <p:txBody>
          <a:bodyPr/>
          <a:lstStyle/>
          <a:p>
            <a:endParaRPr lang="en-IN"/>
          </a:p>
        </p:txBody>
      </p:sp>
      <p:sp>
        <p:nvSpPr>
          <p:cNvPr id="7" name="Freeform 7"/>
          <p:cNvSpPr/>
          <p:nvPr/>
        </p:nvSpPr>
        <p:spPr>
          <a:xfrm>
            <a:off x="57078" y="7902203"/>
            <a:ext cx="5764383" cy="2384797"/>
          </a:xfrm>
          <a:custGeom>
            <a:avLst/>
            <a:gdLst/>
            <a:ahLst/>
            <a:cxnLst/>
            <a:rect l="l" t="t" r="r" b="b"/>
            <a:pathLst>
              <a:path w="5764383" h="5764383">
                <a:moveTo>
                  <a:pt x="0" y="0"/>
                </a:moveTo>
                <a:lnTo>
                  <a:pt x="5764383" y="0"/>
                </a:lnTo>
                <a:lnTo>
                  <a:pt x="5764383" y="5764382"/>
                </a:lnTo>
                <a:lnTo>
                  <a:pt x="0" y="5764382"/>
                </a:lnTo>
                <a:lnTo>
                  <a:pt x="0" y="0"/>
                </a:lnTo>
                <a:close/>
              </a:path>
            </a:pathLst>
          </a:custGeom>
          <a:blipFill>
            <a:blip r:embed="rId2">
              <a:alphaModFix amt="80000"/>
              <a:extLst>
                <a:ext uri="{96DAC541-7B7A-43D3-8B79-37D633B846F1}">
                  <asvg:svgBlip xmlns:asvg="http://schemas.microsoft.com/office/drawing/2016/SVG/main" r:embed="rId3"/>
                </a:ext>
              </a:extLst>
            </a:blip>
            <a:stretch>
              <a:fillRect b="-141714"/>
            </a:stretch>
          </a:blipFill>
        </p:spPr>
        <p:txBody>
          <a:bodyPr/>
          <a:lstStyle/>
          <a:p>
            <a:endParaRPr lang="en-IN"/>
          </a:p>
        </p:txBody>
      </p:sp>
      <p:sp>
        <p:nvSpPr>
          <p:cNvPr id="9" name="TextBox 9"/>
          <p:cNvSpPr txBox="1"/>
          <p:nvPr/>
        </p:nvSpPr>
        <p:spPr>
          <a:xfrm>
            <a:off x="7220022" y="2933700"/>
            <a:ext cx="10751969" cy="6555641"/>
          </a:xfrm>
          <a:prstGeom prst="rect">
            <a:avLst/>
          </a:prstGeom>
        </p:spPr>
        <p:txBody>
          <a:bodyPr wrap="square" lIns="0" tIns="0" rIns="0" bIns="0" rtlCol="0" anchor="t">
            <a:spAutoFit/>
          </a:bodyPr>
          <a:lstStyle/>
          <a:p>
            <a:pPr algn="ctr"/>
            <a:r>
              <a:rPr lang="en-US" sz="9600" b="1" dirty="0">
                <a:solidFill>
                  <a:schemeClr val="tx2">
                    <a:lumMod val="75000"/>
                  </a:schemeClr>
                </a:solidFill>
                <a:latin typeface="Klein Bold"/>
                <a:ea typeface="Klein Bold"/>
                <a:cs typeface="Klein Bold"/>
                <a:sym typeface="Klein Bold"/>
              </a:rPr>
              <a:t>S VENKATRAM &amp; CO LLP </a:t>
            </a:r>
          </a:p>
          <a:p>
            <a:pPr algn="ctr"/>
            <a:r>
              <a:rPr lang="en-US" sz="2400" b="1" dirty="0">
                <a:solidFill>
                  <a:srgbClr val="718BAB"/>
                </a:solidFill>
                <a:latin typeface="Klein Bold"/>
                <a:ea typeface="Klein Bold"/>
                <a:cs typeface="Klein Bold"/>
                <a:sym typeface="Klein Bold"/>
              </a:rPr>
              <a:t> </a:t>
            </a:r>
            <a:r>
              <a:rPr lang="en-US" sz="4400" b="1" dirty="0">
                <a:latin typeface="Klein Bold"/>
                <a:ea typeface="Klein Bold"/>
                <a:cs typeface="Klein Bold"/>
                <a:sym typeface="Klein Bold"/>
              </a:rPr>
              <a:t>Chartered Accountants</a:t>
            </a:r>
          </a:p>
          <a:p>
            <a:pPr algn="ctr"/>
            <a:endParaRPr lang="en-US" sz="5400" b="1" dirty="0">
              <a:latin typeface="Klein Bold"/>
              <a:ea typeface="Klein Bold"/>
              <a:cs typeface="Klein Bold"/>
              <a:sym typeface="Klein Bold"/>
            </a:endParaRPr>
          </a:p>
          <a:p>
            <a:pPr algn="ctr"/>
            <a:endParaRPr lang="en-US" sz="5400" b="1" dirty="0">
              <a:latin typeface="Klein Bold"/>
              <a:ea typeface="Klein Bold"/>
              <a:cs typeface="Klein Bold"/>
              <a:sym typeface="Klein Bold"/>
            </a:endParaRPr>
          </a:p>
          <a:p>
            <a:pPr algn="ctr"/>
            <a:r>
              <a:rPr lang="en-US" sz="7200" b="1" dirty="0">
                <a:solidFill>
                  <a:schemeClr val="accent1"/>
                </a:solidFill>
                <a:latin typeface="Klein Bold"/>
                <a:ea typeface="Klein Bold"/>
                <a:cs typeface="Klein Bold"/>
                <a:sym typeface="Klein Bold"/>
              </a:rPr>
              <a:t>NEWSLETTER</a:t>
            </a:r>
          </a:p>
        </p:txBody>
      </p:sp>
      <p:sp>
        <p:nvSpPr>
          <p:cNvPr id="19" name="Freeform 5">
            <a:extLst>
              <a:ext uri="{FF2B5EF4-FFF2-40B4-BE49-F238E27FC236}">
                <a16:creationId xmlns:a16="http://schemas.microsoft.com/office/drawing/2014/main" id="{FF735B96-CFC8-915A-C852-D0903633BA9F}"/>
              </a:ext>
            </a:extLst>
          </p:cNvPr>
          <p:cNvSpPr/>
          <p:nvPr/>
        </p:nvSpPr>
        <p:spPr>
          <a:xfrm>
            <a:off x="16086934" y="148826"/>
            <a:ext cx="1885057" cy="1916195"/>
          </a:xfrm>
          <a:custGeom>
            <a:avLst/>
            <a:gdLst/>
            <a:ahLst/>
            <a:cxnLst/>
            <a:rect l="l" t="t" r="r" b="b"/>
            <a:pathLst>
              <a:path w="1885057" h="1916195">
                <a:moveTo>
                  <a:pt x="0" y="0"/>
                </a:moveTo>
                <a:lnTo>
                  <a:pt x="1885057" y="0"/>
                </a:lnTo>
                <a:lnTo>
                  <a:pt x="1885057" y="1916196"/>
                </a:lnTo>
                <a:lnTo>
                  <a:pt x="0" y="1916196"/>
                </a:lnTo>
                <a:lnTo>
                  <a:pt x="0" y="0"/>
                </a:lnTo>
                <a:close/>
              </a:path>
            </a:pathLst>
          </a:custGeom>
          <a:blipFill>
            <a:blip r:embed="rId4"/>
            <a:stretch>
              <a:fillRect l="-5173" r="-5173"/>
            </a:stretch>
          </a:blipFill>
        </p:spPr>
        <p:txBody>
          <a:bodyPr/>
          <a:lstStyle/>
          <a:p>
            <a:endParaRPr lang="en-IN"/>
          </a:p>
        </p:txBody>
      </p:sp>
      <p:sp>
        <p:nvSpPr>
          <p:cNvPr id="3" name="TextBox 9">
            <a:extLst>
              <a:ext uri="{FF2B5EF4-FFF2-40B4-BE49-F238E27FC236}">
                <a16:creationId xmlns:a16="http://schemas.microsoft.com/office/drawing/2014/main" id="{4B62DFBD-A740-C4BB-4636-B225E537D18A}"/>
              </a:ext>
            </a:extLst>
          </p:cNvPr>
          <p:cNvSpPr txBox="1"/>
          <p:nvPr/>
        </p:nvSpPr>
        <p:spPr>
          <a:xfrm>
            <a:off x="609600" y="571501"/>
            <a:ext cx="6019799" cy="2123658"/>
          </a:xfrm>
          <a:prstGeom prst="rect">
            <a:avLst/>
          </a:prstGeom>
        </p:spPr>
        <p:txBody>
          <a:bodyPr wrap="square" lIns="0" tIns="0" rIns="0" bIns="0" rtlCol="0" anchor="t">
            <a:spAutoFit/>
          </a:bodyPr>
          <a:lstStyle/>
          <a:p>
            <a:pPr algn="ctr"/>
            <a:endParaRPr lang="en-US" sz="3600" b="1" dirty="0">
              <a:solidFill>
                <a:schemeClr val="bg1"/>
              </a:solidFill>
              <a:latin typeface="Klein Bold"/>
              <a:ea typeface="Klein Bold"/>
              <a:cs typeface="Klein Bold"/>
              <a:sym typeface="Klein Bold"/>
            </a:endParaRPr>
          </a:p>
          <a:p>
            <a:pPr algn="ctr"/>
            <a:r>
              <a:rPr lang="en-US" sz="4400" b="1" dirty="0">
                <a:solidFill>
                  <a:schemeClr val="bg1"/>
                </a:solidFill>
                <a:latin typeface="Klein Bold"/>
                <a:ea typeface="Klein Bold"/>
                <a:cs typeface="Klein Bold"/>
                <a:sym typeface="Klein Bold"/>
              </a:rPr>
              <a:t>54th GST Council Meeting </a:t>
            </a:r>
          </a:p>
          <a:p>
            <a:pPr algn="ctr"/>
            <a:endParaRPr lang="en-US" sz="1400" b="1" u="sng" dirty="0">
              <a:solidFill>
                <a:schemeClr val="bg1"/>
              </a:solidFill>
              <a:latin typeface="Klein Bold"/>
              <a:ea typeface="Klein Bold"/>
              <a:cs typeface="Klein Bold"/>
              <a:sym typeface="Klein Bold"/>
            </a:endParaRPr>
          </a:p>
        </p:txBody>
      </p:sp>
      <p:sp>
        <p:nvSpPr>
          <p:cNvPr id="8" name="TextBox 7">
            <a:extLst>
              <a:ext uri="{FF2B5EF4-FFF2-40B4-BE49-F238E27FC236}">
                <a16:creationId xmlns:a16="http://schemas.microsoft.com/office/drawing/2014/main" id="{681EEED3-DDAD-5D60-CCE8-295F95C2AD6D}"/>
              </a:ext>
            </a:extLst>
          </p:cNvPr>
          <p:cNvSpPr txBox="1"/>
          <p:nvPr/>
        </p:nvSpPr>
        <p:spPr>
          <a:xfrm>
            <a:off x="1752600" y="2733913"/>
            <a:ext cx="3352800" cy="646331"/>
          </a:xfrm>
          <a:prstGeom prst="rect">
            <a:avLst/>
          </a:prstGeom>
          <a:noFill/>
        </p:spPr>
        <p:txBody>
          <a:bodyPr wrap="square">
            <a:spAutoFit/>
          </a:bodyPr>
          <a:lstStyle/>
          <a:p>
            <a:pPr algn="ctr"/>
            <a:r>
              <a:rPr lang="en-US" sz="1800" dirty="0">
                <a:solidFill>
                  <a:schemeClr val="bg1"/>
                </a:solidFill>
                <a:latin typeface="Klein Bold"/>
                <a:ea typeface="Klein Bold"/>
                <a:cs typeface="Klein Bold"/>
                <a:sym typeface="Klein Bold"/>
              </a:rPr>
              <a:t>Gist and Highlights of Circulars and Notifications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sp>
        <p:nvSpPr>
          <p:cNvPr id="2" name="Freeform 2"/>
          <p:cNvSpPr/>
          <p:nvPr/>
        </p:nvSpPr>
        <p:spPr>
          <a:xfrm>
            <a:off x="7405518" y="1207582"/>
            <a:ext cx="1621594" cy="1621594"/>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IN"/>
          </a:p>
        </p:txBody>
      </p:sp>
      <p:sp>
        <p:nvSpPr>
          <p:cNvPr id="6" name="TextBox 6"/>
          <p:cNvSpPr txBox="1"/>
          <p:nvPr/>
        </p:nvSpPr>
        <p:spPr>
          <a:xfrm>
            <a:off x="9612179" y="1372048"/>
            <a:ext cx="7181557" cy="1292662"/>
          </a:xfrm>
          <a:prstGeom prst="rect">
            <a:avLst/>
          </a:prstGeom>
        </p:spPr>
        <p:txBody>
          <a:bodyPr wrap="square" lIns="0" tIns="0" rIns="0" bIns="0" rtlCol="0" anchor="t">
            <a:spAutoFit/>
          </a:bodyPr>
          <a:lstStyle/>
          <a:p>
            <a:pPr algn="just"/>
            <a:r>
              <a:rPr lang="en-US" sz="2800" dirty="0">
                <a:latin typeface="Helios" panose="020B0604020202020204" charset="0"/>
              </a:rPr>
              <a:t>No, RCM invoices are not part of IMS but will continue to be part of GSTR-2B as it is being reflected today.</a:t>
            </a:r>
          </a:p>
        </p:txBody>
      </p:sp>
      <p:grpSp>
        <p:nvGrpSpPr>
          <p:cNvPr id="7" name="Group 7"/>
          <p:cNvGrpSpPr/>
          <p:nvPr/>
        </p:nvGrpSpPr>
        <p:grpSpPr>
          <a:xfrm>
            <a:off x="-8" y="-1"/>
            <a:ext cx="8170678" cy="10252618"/>
            <a:chOff x="0" y="0"/>
            <a:chExt cx="2478633" cy="2709333"/>
          </a:xfrm>
        </p:grpSpPr>
        <p:sp>
          <p:nvSpPr>
            <p:cNvPr id="8" name="Freeform 8"/>
            <p:cNvSpPr/>
            <p:nvPr/>
          </p:nvSpPr>
          <p:spPr>
            <a:xfrm>
              <a:off x="0" y="0"/>
              <a:ext cx="2478633" cy="2709333"/>
            </a:xfrm>
            <a:custGeom>
              <a:avLst/>
              <a:gdLst/>
              <a:ahLst/>
              <a:cxnLst/>
              <a:rect l="l" t="t" r="r" b="b"/>
              <a:pathLst>
                <a:path w="2478633" h="2709333">
                  <a:moveTo>
                    <a:pt x="0" y="0"/>
                  </a:moveTo>
                  <a:lnTo>
                    <a:pt x="2478633" y="0"/>
                  </a:lnTo>
                  <a:lnTo>
                    <a:pt x="2478633" y="2709333"/>
                  </a:lnTo>
                  <a:lnTo>
                    <a:pt x="0" y="2709333"/>
                  </a:lnTo>
                  <a:close/>
                </a:path>
              </a:pathLst>
            </a:custGeom>
            <a:solidFill>
              <a:srgbClr val="FFFFFF"/>
            </a:solidFill>
          </p:spPr>
          <p:txBody>
            <a:bodyPr/>
            <a:lstStyle/>
            <a:p>
              <a:endParaRPr lang="en-IN"/>
            </a:p>
          </p:txBody>
        </p:sp>
        <p:sp>
          <p:nvSpPr>
            <p:cNvPr id="9" name="TextBox 9"/>
            <p:cNvSpPr txBox="1"/>
            <p:nvPr/>
          </p:nvSpPr>
          <p:spPr>
            <a:xfrm>
              <a:off x="0" y="-38100"/>
              <a:ext cx="2478633" cy="2747433"/>
            </a:xfrm>
            <a:prstGeom prst="rect">
              <a:avLst/>
            </a:prstGeom>
          </p:spPr>
          <p:txBody>
            <a:bodyPr lIns="50800" tIns="50800" rIns="50800" bIns="50800" rtlCol="0" anchor="ctr"/>
            <a:lstStyle/>
            <a:p>
              <a:pPr algn="ctr">
                <a:lnSpc>
                  <a:spcPts val="2100"/>
                </a:lnSpc>
              </a:pPr>
              <a:endParaRPr/>
            </a:p>
          </p:txBody>
        </p:sp>
      </p:grpSp>
      <p:sp>
        <p:nvSpPr>
          <p:cNvPr id="20" name="TextBox 23">
            <a:extLst>
              <a:ext uri="{FF2B5EF4-FFF2-40B4-BE49-F238E27FC236}">
                <a16:creationId xmlns:a16="http://schemas.microsoft.com/office/drawing/2014/main" id="{C395CD31-881F-2588-8CF3-E5CD6D1C1731}"/>
              </a:ext>
            </a:extLst>
          </p:cNvPr>
          <p:cNvSpPr txBox="1"/>
          <p:nvPr/>
        </p:nvSpPr>
        <p:spPr>
          <a:xfrm>
            <a:off x="152400" y="9866934"/>
            <a:ext cx="2630913" cy="385683"/>
          </a:xfrm>
          <a:prstGeom prst="rect">
            <a:avLst/>
          </a:prstGeom>
        </p:spPr>
        <p:txBody>
          <a:bodyPr wrap="square" lIns="0" tIns="0" rIns="0" bIns="0" rtlCol="0" anchor="t">
            <a:spAutoFit/>
          </a:bodyPr>
          <a:lstStyle/>
          <a:p>
            <a:pPr marL="0" lvl="0" indent="0" algn="l">
              <a:lnSpc>
                <a:spcPts val="3639"/>
              </a:lnSpc>
              <a:spcBef>
                <a:spcPct val="0"/>
              </a:spcBef>
            </a:pPr>
            <a:r>
              <a:rPr lang="en-US" sz="1400" b="1" dirty="0">
                <a:solidFill>
                  <a:srgbClr val="2A2E3A"/>
                </a:solidFill>
                <a:latin typeface="Helios"/>
                <a:ea typeface="Helios"/>
                <a:cs typeface="Helios"/>
                <a:sym typeface="Helios"/>
              </a:rPr>
              <a:t>S VENKATRAM &amp; CO LLP</a:t>
            </a:r>
            <a:endParaRPr lang="en-US" sz="1400" b="1" u="none" dirty="0">
              <a:solidFill>
                <a:srgbClr val="2A2E3A"/>
              </a:solidFill>
              <a:latin typeface="Helios"/>
              <a:ea typeface="Helios"/>
              <a:cs typeface="Helios"/>
              <a:sym typeface="Helios"/>
            </a:endParaRPr>
          </a:p>
        </p:txBody>
      </p:sp>
      <p:sp>
        <p:nvSpPr>
          <p:cNvPr id="21" name="TextBox 23">
            <a:extLst>
              <a:ext uri="{FF2B5EF4-FFF2-40B4-BE49-F238E27FC236}">
                <a16:creationId xmlns:a16="http://schemas.microsoft.com/office/drawing/2014/main" id="{CA2AE377-EE8F-5E75-D3DF-58919702C951}"/>
              </a:ext>
            </a:extLst>
          </p:cNvPr>
          <p:cNvSpPr txBox="1"/>
          <p:nvPr/>
        </p:nvSpPr>
        <p:spPr>
          <a:xfrm>
            <a:off x="15448543" y="9866933"/>
            <a:ext cx="2630913" cy="396904"/>
          </a:xfrm>
          <a:prstGeom prst="rect">
            <a:avLst/>
          </a:prstGeom>
        </p:spPr>
        <p:txBody>
          <a:bodyPr wrap="square" lIns="0" tIns="0" rIns="0" bIns="0" rtlCol="0" anchor="t">
            <a:spAutoFit/>
          </a:bodyPr>
          <a:lstStyle/>
          <a:p>
            <a:pPr marL="0" lvl="0" indent="0" algn="r">
              <a:lnSpc>
                <a:spcPts val="3639"/>
              </a:lnSpc>
              <a:spcBef>
                <a:spcPct val="0"/>
              </a:spcBef>
            </a:pPr>
            <a:r>
              <a:rPr lang="en-US" b="1" dirty="0">
                <a:solidFill>
                  <a:srgbClr val="2A2E3A"/>
                </a:solidFill>
                <a:latin typeface="Helios"/>
                <a:ea typeface="Helios"/>
                <a:cs typeface="Helios"/>
                <a:sym typeface="Helios"/>
              </a:rPr>
              <a:t>10</a:t>
            </a:r>
            <a:endParaRPr lang="en-US" b="1" u="none" dirty="0">
              <a:solidFill>
                <a:srgbClr val="2A2E3A"/>
              </a:solidFill>
              <a:latin typeface="Helios"/>
              <a:ea typeface="Helios"/>
              <a:cs typeface="Helios"/>
              <a:sym typeface="Helios"/>
            </a:endParaRPr>
          </a:p>
        </p:txBody>
      </p:sp>
      <p:sp>
        <p:nvSpPr>
          <p:cNvPr id="26" name="Freeform 2">
            <a:extLst>
              <a:ext uri="{FF2B5EF4-FFF2-40B4-BE49-F238E27FC236}">
                <a16:creationId xmlns:a16="http://schemas.microsoft.com/office/drawing/2014/main" id="{E964D289-B550-61C3-7D86-68491DA55E0D}"/>
              </a:ext>
            </a:extLst>
          </p:cNvPr>
          <p:cNvSpPr/>
          <p:nvPr/>
        </p:nvSpPr>
        <p:spPr>
          <a:xfrm>
            <a:off x="8216315" y="7645054"/>
            <a:ext cx="810796" cy="1621594"/>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l="-100000"/>
            </a:stretch>
          </a:blipFill>
        </p:spPr>
        <p:txBody>
          <a:bodyPr/>
          <a:lstStyle/>
          <a:p>
            <a:endParaRPr lang="en-IN" dirty="0"/>
          </a:p>
        </p:txBody>
      </p:sp>
      <p:sp>
        <p:nvSpPr>
          <p:cNvPr id="24" name="TextBox 11">
            <a:extLst>
              <a:ext uri="{FF2B5EF4-FFF2-40B4-BE49-F238E27FC236}">
                <a16:creationId xmlns:a16="http://schemas.microsoft.com/office/drawing/2014/main" id="{63336637-52F5-8B28-69FF-80E85B092EE2}"/>
              </a:ext>
            </a:extLst>
          </p:cNvPr>
          <p:cNvSpPr txBox="1"/>
          <p:nvPr/>
        </p:nvSpPr>
        <p:spPr>
          <a:xfrm>
            <a:off x="1062294" y="7778743"/>
            <a:ext cx="6046074" cy="1354217"/>
          </a:xfrm>
          <a:prstGeom prst="rect">
            <a:avLst/>
          </a:prstGeom>
        </p:spPr>
        <p:txBody>
          <a:bodyPr wrap="square" lIns="0" tIns="0" rIns="0" bIns="0" rtlCol="0" anchor="t">
            <a:spAutoFit/>
          </a:bodyPr>
          <a:lstStyle/>
          <a:p>
            <a:pPr algn="just"/>
            <a:r>
              <a:rPr lang="en-US" sz="4400" b="1">
                <a:solidFill>
                  <a:srgbClr val="718BAB"/>
                </a:solidFill>
                <a:latin typeface="Klein Bold"/>
                <a:ea typeface="Klein Bold"/>
                <a:cs typeface="Klein Bold"/>
                <a:sym typeface="Klein Bold"/>
              </a:rPr>
              <a:t>Can the </a:t>
            </a:r>
            <a:r>
              <a:rPr lang="en-US" sz="4400">
                <a:solidFill>
                  <a:srgbClr val="718BAB"/>
                </a:solidFill>
                <a:latin typeface="Klein Bold"/>
                <a:ea typeface="Klein Bold"/>
                <a:cs typeface="Klein Bold"/>
                <a:sym typeface="Klein Bold"/>
              </a:rPr>
              <a:t>data</a:t>
            </a:r>
            <a:r>
              <a:rPr lang="en-US" sz="4400" b="1">
                <a:solidFill>
                  <a:srgbClr val="718BAB"/>
                </a:solidFill>
                <a:latin typeface="Klein Bold"/>
                <a:ea typeface="Klein Bold"/>
                <a:cs typeface="Klein Bold"/>
                <a:sym typeface="Klein Bold"/>
              </a:rPr>
              <a:t> in IMS be downloaded?</a:t>
            </a:r>
            <a:endParaRPr lang="en-US" sz="4400" b="1" dirty="0">
              <a:solidFill>
                <a:srgbClr val="718BAB"/>
              </a:solidFill>
              <a:latin typeface="Klein Bold"/>
              <a:ea typeface="Klein Bold"/>
              <a:cs typeface="Klein Bold"/>
              <a:sym typeface="Klein Bold"/>
            </a:endParaRPr>
          </a:p>
        </p:txBody>
      </p:sp>
      <p:sp>
        <p:nvSpPr>
          <p:cNvPr id="28" name="TextBox 27">
            <a:extLst>
              <a:ext uri="{FF2B5EF4-FFF2-40B4-BE49-F238E27FC236}">
                <a16:creationId xmlns:a16="http://schemas.microsoft.com/office/drawing/2014/main" id="{85C54EF3-F7C5-8E65-1950-672F24E53FEF}"/>
              </a:ext>
            </a:extLst>
          </p:cNvPr>
          <p:cNvSpPr txBox="1"/>
          <p:nvPr/>
        </p:nvSpPr>
        <p:spPr>
          <a:xfrm>
            <a:off x="9582442" y="7778743"/>
            <a:ext cx="6884969" cy="954107"/>
          </a:xfrm>
          <a:prstGeom prst="rect">
            <a:avLst/>
          </a:prstGeom>
          <a:noFill/>
        </p:spPr>
        <p:txBody>
          <a:bodyPr wrap="square">
            <a:spAutoFit/>
          </a:bodyPr>
          <a:lstStyle/>
          <a:p>
            <a:r>
              <a:rPr lang="en-US" sz="2800" dirty="0">
                <a:latin typeface="Helios" panose="020B0604020202020204" charset="0"/>
              </a:rPr>
              <a:t>Yes, excel download facility is available to download the IMS data.</a:t>
            </a:r>
            <a:endParaRPr lang="en-IN" sz="2800" dirty="0">
              <a:latin typeface="Helios" panose="020B0604020202020204" charset="0"/>
            </a:endParaRPr>
          </a:p>
        </p:txBody>
      </p:sp>
      <p:sp>
        <p:nvSpPr>
          <p:cNvPr id="4" name="TextBox 11">
            <a:extLst>
              <a:ext uri="{FF2B5EF4-FFF2-40B4-BE49-F238E27FC236}">
                <a16:creationId xmlns:a16="http://schemas.microsoft.com/office/drawing/2014/main" id="{815D2AAC-2421-9181-FC29-DB21B17AA477}"/>
              </a:ext>
            </a:extLst>
          </p:cNvPr>
          <p:cNvSpPr txBox="1"/>
          <p:nvPr/>
        </p:nvSpPr>
        <p:spPr>
          <a:xfrm>
            <a:off x="1062294" y="674741"/>
            <a:ext cx="6654958" cy="3385542"/>
          </a:xfrm>
          <a:prstGeom prst="rect">
            <a:avLst/>
          </a:prstGeom>
        </p:spPr>
        <p:txBody>
          <a:bodyPr wrap="square" lIns="0" tIns="0" rIns="0" bIns="0" rtlCol="0" anchor="t">
            <a:spAutoFit/>
          </a:bodyPr>
          <a:lstStyle/>
          <a:p>
            <a:pPr algn="just"/>
            <a:r>
              <a:rPr lang="en-US" sz="4400" b="1" dirty="0">
                <a:solidFill>
                  <a:srgbClr val="718BAB"/>
                </a:solidFill>
                <a:latin typeface="Klein Bold"/>
                <a:ea typeface="Klein Bold"/>
                <a:cs typeface="Klein Bold"/>
                <a:sym typeface="Klein Bold"/>
              </a:rPr>
              <a:t>Will Reverse Charge </a:t>
            </a:r>
          </a:p>
          <a:p>
            <a:pPr algn="just"/>
            <a:r>
              <a:rPr lang="en-US" sz="4400" b="1" dirty="0">
                <a:solidFill>
                  <a:srgbClr val="718BAB"/>
                </a:solidFill>
                <a:latin typeface="Klein Bold"/>
                <a:ea typeface="Klein Bold"/>
                <a:cs typeface="Klein Bold"/>
                <a:sym typeface="Klein Bold"/>
              </a:rPr>
              <a:t>document received from registered suppliers also reflect on IMS ?</a:t>
            </a:r>
          </a:p>
        </p:txBody>
      </p:sp>
      <p:sp>
        <p:nvSpPr>
          <p:cNvPr id="5" name="TextBox 11">
            <a:extLst>
              <a:ext uri="{FF2B5EF4-FFF2-40B4-BE49-F238E27FC236}">
                <a16:creationId xmlns:a16="http://schemas.microsoft.com/office/drawing/2014/main" id="{B813AEA4-AAC1-096F-21F7-00D961B38F7F}"/>
              </a:ext>
            </a:extLst>
          </p:cNvPr>
          <p:cNvSpPr txBox="1"/>
          <p:nvPr/>
        </p:nvSpPr>
        <p:spPr>
          <a:xfrm>
            <a:off x="1062294" y="4798594"/>
            <a:ext cx="6046074" cy="1354217"/>
          </a:xfrm>
          <a:prstGeom prst="rect">
            <a:avLst/>
          </a:prstGeom>
        </p:spPr>
        <p:txBody>
          <a:bodyPr wrap="square" lIns="0" tIns="0" rIns="0" bIns="0" rtlCol="0" anchor="t">
            <a:spAutoFit/>
          </a:bodyPr>
          <a:lstStyle/>
          <a:p>
            <a:pPr algn="just"/>
            <a:r>
              <a:rPr lang="en-US" sz="4400" b="1" dirty="0">
                <a:solidFill>
                  <a:srgbClr val="718BAB"/>
                </a:solidFill>
                <a:latin typeface="Klein Bold"/>
                <a:ea typeface="Klein Bold"/>
                <a:cs typeface="Klein Bold"/>
                <a:sym typeface="Klein Bold"/>
              </a:rPr>
              <a:t>Can the records be amended on IMS?</a:t>
            </a:r>
          </a:p>
        </p:txBody>
      </p:sp>
      <p:sp>
        <p:nvSpPr>
          <p:cNvPr id="11" name="Freeform 2">
            <a:extLst>
              <a:ext uri="{FF2B5EF4-FFF2-40B4-BE49-F238E27FC236}">
                <a16:creationId xmlns:a16="http://schemas.microsoft.com/office/drawing/2014/main" id="{9F013CFD-FEED-8CE4-FDCD-B8F7B4E5E67E}"/>
              </a:ext>
            </a:extLst>
          </p:cNvPr>
          <p:cNvSpPr/>
          <p:nvPr/>
        </p:nvSpPr>
        <p:spPr>
          <a:xfrm>
            <a:off x="8170670" y="4664906"/>
            <a:ext cx="810796" cy="1621594"/>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l="-100000"/>
            </a:stretch>
          </a:blipFill>
        </p:spPr>
        <p:txBody>
          <a:bodyPr/>
          <a:lstStyle/>
          <a:p>
            <a:endParaRPr lang="en-IN" dirty="0"/>
          </a:p>
        </p:txBody>
      </p:sp>
      <p:sp>
        <p:nvSpPr>
          <p:cNvPr id="13" name="TextBox 12">
            <a:extLst>
              <a:ext uri="{FF2B5EF4-FFF2-40B4-BE49-F238E27FC236}">
                <a16:creationId xmlns:a16="http://schemas.microsoft.com/office/drawing/2014/main" id="{31667A0E-166E-E507-BD0E-715129BFD33E}"/>
              </a:ext>
            </a:extLst>
          </p:cNvPr>
          <p:cNvSpPr txBox="1"/>
          <p:nvPr/>
        </p:nvSpPr>
        <p:spPr>
          <a:xfrm>
            <a:off x="9582442" y="4664906"/>
            <a:ext cx="6884969" cy="1815882"/>
          </a:xfrm>
          <a:prstGeom prst="rect">
            <a:avLst/>
          </a:prstGeom>
          <a:noFill/>
        </p:spPr>
        <p:txBody>
          <a:bodyPr wrap="square">
            <a:spAutoFit/>
          </a:bodyPr>
          <a:lstStyle/>
          <a:p>
            <a:r>
              <a:rPr lang="en-US" sz="2800" dirty="0">
                <a:latin typeface="Helios" panose="020B0604020202020204" charset="0"/>
              </a:rPr>
              <a:t>Yes, the suppliers can check the rejected invoices, and make changes while filing GSTR-1, or amend the rejected invoice through GSTR-1A.</a:t>
            </a:r>
            <a:endParaRPr lang="en-IN" sz="2800" dirty="0">
              <a:latin typeface="Helios" panose="020B0604020202020204" charset="0"/>
            </a:endParaRPr>
          </a:p>
        </p:txBody>
      </p:sp>
    </p:spTree>
    <p:extLst>
      <p:ext uri="{BB962C8B-B14F-4D97-AF65-F5344CB8AC3E}">
        <p14:creationId xmlns:p14="http://schemas.microsoft.com/office/powerpoint/2010/main" val="9022042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a:extLst>
            <a:ext uri="{FF2B5EF4-FFF2-40B4-BE49-F238E27FC236}">
              <a16:creationId xmlns:a16="http://schemas.microsoft.com/office/drawing/2014/main" id="{1A14822D-38D7-D347-AA3B-DFD31D6800D1}"/>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6030C844-7444-8A46-C9B7-8F25A6E80098}"/>
              </a:ext>
            </a:extLst>
          </p:cNvPr>
          <p:cNvSpPr/>
          <p:nvPr/>
        </p:nvSpPr>
        <p:spPr>
          <a:xfrm>
            <a:off x="7435013" y="2345070"/>
            <a:ext cx="1324255" cy="1318401"/>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IN"/>
          </a:p>
        </p:txBody>
      </p:sp>
      <p:sp>
        <p:nvSpPr>
          <p:cNvPr id="6" name="TextBox 6">
            <a:extLst>
              <a:ext uri="{FF2B5EF4-FFF2-40B4-BE49-F238E27FC236}">
                <a16:creationId xmlns:a16="http://schemas.microsoft.com/office/drawing/2014/main" id="{C06764A7-80F2-0DEC-70A2-6D700C797C94}"/>
              </a:ext>
            </a:extLst>
          </p:cNvPr>
          <p:cNvSpPr txBox="1"/>
          <p:nvPr/>
        </p:nvSpPr>
        <p:spPr>
          <a:xfrm>
            <a:off x="9407354" y="4524068"/>
            <a:ext cx="7961905" cy="738664"/>
          </a:xfrm>
          <a:prstGeom prst="rect">
            <a:avLst/>
          </a:prstGeom>
        </p:spPr>
        <p:txBody>
          <a:bodyPr wrap="square" lIns="0" tIns="0" rIns="0" bIns="0" rtlCol="0" anchor="t">
            <a:spAutoFit/>
          </a:bodyPr>
          <a:lstStyle/>
          <a:p>
            <a:pPr algn="just"/>
            <a:r>
              <a:rPr lang="en-US" sz="2400" b="1" u="sng" dirty="0">
                <a:latin typeface="Helios" panose="020B0604020202020204" charset="0"/>
              </a:rPr>
              <a:t>IMPLICATION: </a:t>
            </a:r>
            <a:r>
              <a:rPr lang="en-US" sz="2400" dirty="0">
                <a:latin typeface="Helios" panose="020B0604020202020204" charset="0"/>
              </a:rPr>
              <a:t>ITC can be availed in Any Return filed upto 30th November 2021.</a:t>
            </a:r>
          </a:p>
        </p:txBody>
      </p:sp>
      <p:grpSp>
        <p:nvGrpSpPr>
          <p:cNvPr id="7" name="Group 7">
            <a:extLst>
              <a:ext uri="{FF2B5EF4-FFF2-40B4-BE49-F238E27FC236}">
                <a16:creationId xmlns:a16="http://schemas.microsoft.com/office/drawing/2014/main" id="{A4F384EF-B1BA-35A2-DF77-B439C8730C4D}"/>
              </a:ext>
            </a:extLst>
          </p:cNvPr>
          <p:cNvGrpSpPr/>
          <p:nvPr/>
        </p:nvGrpSpPr>
        <p:grpSpPr>
          <a:xfrm>
            <a:off x="-8" y="-1"/>
            <a:ext cx="8170678" cy="10252618"/>
            <a:chOff x="0" y="0"/>
            <a:chExt cx="2478633" cy="2709333"/>
          </a:xfrm>
        </p:grpSpPr>
        <p:sp>
          <p:nvSpPr>
            <p:cNvPr id="8" name="Freeform 8">
              <a:extLst>
                <a:ext uri="{FF2B5EF4-FFF2-40B4-BE49-F238E27FC236}">
                  <a16:creationId xmlns:a16="http://schemas.microsoft.com/office/drawing/2014/main" id="{4E9A09DC-687E-5B0A-C1A3-3EE033A699D4}"/>
                </a:ext>
              </a:extLst>
            </p:cNvPr>
            <p:cNvSpPr/>
            <p:nvPr/>
          </p:nvSpPr>
          <p:spPr>
            <a:xfrm>
              <a:off x="0" y="0"/>
              <a:ext cx="2478633" cy="2709333"/>
            </a:xfrm>
            <a:custGeom>
              <a:avLst/>
              <a:gdLst/>
              <a:ahLst/>
              <a:cxnLst/>
              <a:rect l="l" t="t" r="r" b="b"/>
              <a:pathLst>
                <a:path w="2478633" h="2709333">
                  <a:moveTo>
                    <a:pt x="0" y="0"/>
                  </a:moveTo>
                  <a:lnTo>
                    <a:pt x="2478633" y="0"/>
                  </a:lnTo>
                  <a:lnTo>
                    <a:pt x="2478633" y="2709333"/>
                  </a:lnTo>
                  <a:lnTo>
                    <a:pt x="0" y="2709333"/>
                  </a:lnTo>
                  <a:close/>
                </a:path>
              </a:pathLst>
            </a:custGeom>
            <a:solidFill>
              <a:srgbClr val="FFFFFF"/>
            </a:solidFill>
          </p:spPr>
          <p:txBody>
            <a:bodyPr/>
            <a:lstStyle/>
            <a:p>
              <a:endParaRPr lang="en-IN"/>
            </a:p>
          </p:txBody>
        </p:sp>
        <p:sp>
          <p:nvSpPr>
            <p:cNvPr id="9" name="TextBox 9">
              <a:extLst>
                <a:ext uri="{FF2B5EF4-FFF2-40B4-BE49-F238E27FC236}">
                  <a16:creationId xmlns:a16="http://schemas.microsoft.com/office/drawing/2014/main" id="{F0E1BB21-6CB8-879A-FCBF-5BE475428FFA}"/>
                </a:ext>
              </a:extLst>
            </p:cNvPr>
            <p:cNvSpPr txBox="1"/>
            <p:nvPr/>
          </p:nvSpPr>
          <p:spPr>
            <a:xfrm>
              <a:off x="0" y="-38100"/>
              <a:ext cx="2478633" cy="2747433"/>
            </a:xfrm>
            <a:prstGeom prst="rect">
              <a:avLst/>
            </a:prstGeom>
          </p:spPr>
          <p:txBody>
            <a:bodyPr lIns="50800" tIns="50800" rIns="50800" bIns="50800" rtlCol="0" anchor="ctr"/>
            <a:lstStyle/>
            <a:p>
              <a:pPr algn="ctr">
                <a:lnSpc>
                  <a:spcPts val="2100"/>
                </a:lnSpc>
              </a:pPr>
              <a:endParaRPr/>
            </a:p>
          </p:txBody>
        </p:sp>
      </p:grpSp>
      <p:sp>
        <p:nvSpPr>
          <p:cNvPr id="15" name="TextBox 15">
            <a:extLst>
              <a:ext uri="{FF2B5EF4-FFF2-40B4-BE49-F238E27FC236}">
                <a16:creationId xmlns:a16="http://schemas.microsoft.com/office/drawing/2014/main" id="{38BED666-003C-5A85-DF4B-6FD869BF0A5A}"/>
              </a:ext>
            </a:extLst>
          </p:cNvPr>
          <p:cNvSpPr txBox="1"/>
          <p:nvPr/>
        </p:nvSpPr>
        <p:spPr>
          <a:xfrm>
            <a:off x="9418507" y="2343265"/>
            <a:ext cx="7961904" cy="1337161"/>
          </a:xfrm>
          <a:prstGeom prst="rect">
            <a:avLst/>
          </a:prstGeom>
        </p:spPr>
        <p:txBody>
          <a:bodyPr wrap="square" lIns="0" tIns="0" rIns="0" bIns="0" rtlCol="0" anchor="t">
            <a:spAutoFit/>
          </a:bodyPr>
          <a:lstStyle/>
          <a:p>
            <a:pPr marL="0" lvl="0" indent="0" algn="l">
              <a:lnSpc>
                <a:spcPts val="3639"/>
              </a:lnSpc>
              <a:spcBef>
                <a:spcPct val="0"/>
              </a:spcBef>
            </a:pPr>
            <a:r>
              <a:rPr lang="en-US" sz="2400" dirty="0">
                <a:latin typeface="Helios" panose="020B0604020202020204" charset="0"/>
              </a:rPr>
              <a:t>Time limit to avail ITC for any tax invoice under Section 16(4) for </a:t>
            </a:r>
            <a:r>
              <a:rPr lang="en-US" sz="2400" dirty="0" err="1">
                <a:latin typeface="Helios" panose="020B0604020202020204" charset="0"/>
              </a:rPr>
              <a:t>Fys</a:t>
            </a:r>
            <a:r>
              <a:rPr lang="en-US" sz="2400" dirty="0">
                <a:latin typeface="Helios" panose="020B0604020202020204" charset="0"/>
              </a:rPr>
              <a:t> 2017-18, 2018-19, 2019-20 and 2020-21 is extended to </a:t>
            </a:r>
            <a:r>
              <a:rPr lang="en-US" sz="2400" b="1" dirty="0">
                <a:latin typeface="Helios" panose="020B0604020202020204" charset="0"/>
              </a:rPr>
              <a:t>30th November 2021. </a:t>
            </a:r>
            <a:endParaRPr lang="en-US" sz="2400" b="1" u="none" dirty="0">
              <a:solidFill>
                <a:srgbClr val="2A2E3A"/>
              </a:solidFill>
              <a:latin typeface="Helios"/>
              <a:ea typeface="Helios"/>
              <a:cs typeface="Helios"/>
              <a:sym typeface="Helios"/>
            </a:endParaRPr>
          </a:p>
        </p:txBody>
      </p:sp>
      <p:sp>
        <p:nvSpPr>
          <p:cNvPr id="20" name="TextBox 23">
            <a:extLst>
              <a:ext uri="{FF2B5EF4-FFF2-40B4-BE49-F238E27FC236}">
                <a16:creationId xmlns:a16="http://schemas.microsoft.com/office/drawing/2014/main" id="{516232CF-29CF-A36C-68EC-B8840EF70FB7}"/>
              </a:ext>
            </a:extLst>
          </p:cNvPr>
          <p:cNvSpPr txBox="1"/>
          <p:nvPr/>
        </p:nvSpPr>
        <p:spPr>
          <a:xfrm>
            <a:off x="152400" y="9866934"/>
            <a:ext cx="2630913" cy="385683"/>
          </a:xfrm>
          <a:prstGeom prst="rect">
            <a:avLst/>
          </a:prstGeom>
        </p:spPr>
        <p:txBody>
          <a:bodyPr wrap="square" lIns="0" tIns="0" rIns="0" bIns="0" rtlCol="0" anchor="t">
            <a:spAutoFit/>
          </a:bodyPr>
          <a:lstStyle/>
          <a:p>
            <a:pPr marL="0" lvl="0" indent="0" algn="l">
              <a:lnSpc>
                <a:spcPts val="3639"/>
              </a:lnSpc>
              <a:spcBef>
                <a:spcPct val="0"/>
              </a:spcBef>
            </a:pPr>
            <a:r>
              <a:rPr lang="en-US" sz="1400" b="1" dirty="0">
                <a:solidFill>
                  <a:srgbClr val="2A2E3A"/>
                </a:solidFill>
                <a:latin typeface="Helios"/>
                <a:ea typeface="Helios"/>
                <a:cs typeface="Helios"/>
                <a:sym typeface="Helios"/>
              </a:rPr>
              <a:t>S VENKATRAM &amp; CO LLP</a:t>
            </a:r>
            <a:endParaRPr lang="en-US" sz="1400" b="1" u="none" dirty="0">
              <a:solidFill>
                <a:srgbClr val="2A2E3A"/>
              </a:solidFill>
              <a:latin typeface="Helios"/>
              <a:ea typeface="Helios"/>
              <a:cs typeface="Helios"/>
              <a:sym typeface="Helios"/>
            </a:endParaRPr>
          </a:p>
        </p:txBody>
      </p:sp>
      <p:sp>
        <p:nvSpPr>
          <p:cNvPr id="21" name="TextBox 23">
            <a:extLst>
              <a:ext uri="{FF2B5EF4-FFF2-40B4-BE49-F238E27FC236}">
                <a16:creationId xmlns:a16="http://schemas.microsoft.com/office/drawing/2014/main" id="{FA1421ED-27AE-9559-D51D-AEC004FE7B34}"/>
              </a:ext>
            </a:extLst>
          </p:cNvPr>
          <p:cNvSpPr txBox="1"/>
          <p:nvPr/>
        </p:nvSpPr>
        <p:spPr>
          <a:xfrm>
            <a:off x="15448543" y="9866933"/>
            <a:ext cx="2630913" cy="396904"/>
          </a:xfrm>
          <a:prstGeom prst="rect">
            <a:avLst/>
          </a:prstGeom>
        </p:spPr>
        <p:txBody>
          <a:bodyPr wrap="square" lIns="0" tIns="0" rIns="0" bIns="0" rtlCol="0" anchor="t">
            <a:spAutoFit/>
          </a:bodyPr>
          <a:lstStyle/>
          <a:p>
            <a:pPr marL="0" lvl="0" indent="0" algn="r">
              <a:lnSpc>
                <a:spcPts val="3639"/>
              </a:lnSpc>
              <a:spcBef>
                <a:spcPct val="0"/>
              </a:spcBef>
            </a:pPr>
            <a:r>
              <a:rPr lang="en-US" b="1" dirty="0">
                <a:solidFill>
                  <a:srgbClr val="2A2E3A"/>
                </a:solidFill>
                <a:latin typeface="Helios"/>
                <a:ea typeface="Helios"/>
                <a:cs typeface="Helios"/>
                <a:sym typeface="Helios"/>
              </a:rPr>
              <a:t>11</a:t>
            </a:r>
            <a:endParaRPr lang="en-US" b="1" u="none" dirty="0">
              <a:solidFill>
                <a:srgbClr val="2A2E3A"/>
              </a:solidFill>
              <a:latin typeface="Helios"/>
              <a:ea typeface="Helios"/>
              <a:cs typeface="Helios"/>
              <a:sym typeface="Helios"/>
            </a:endParaRPr>
          </a:p>
        </p:txBody>
      </p:sp>
      <p:grpSp>
        <p:nvGrpSpPr>
          <p:cNvPr id="4" name="Group 2">
            <a:extLst>
              <a:ext uri="{FF2B5EF4-FFF2-40B4-BE49-F238E27FC236}">
                <a16:creationId xmlns:a16="http://schemas.microsoft.com/office/drawing/2014/main" id="{7C26EC30-8851-7C75-BE1E-B3FBC056C4B2}"/>
              </a:ext>
            </a:extLst>
          </p:cNvPr>
          <p:cNvGrpSpPr/>
          <p:nvPr/>
        </p:nvGrpSpPr>
        <p:grpSpPr>
          <a:xfrm>
            <a:off x="-4" y="1"/>
            <a:ext cx="18288000" cy="2091888"/>
            <a:chOff x="0" y="0"/>
            <a:chExt cx="4816593" cy="616426"/>
          </a:xfrm>
        </p:grpSpPr>
        <p:sp>
          <p:nvSpPr>
            <p:cNvPr id="5" name="Freeform 3">
              <a:extLst>
                <a:ext uri="{FF2B5EF4-FFF2-40B4-BE49-F238E27FC236}">
                  <a16:creationId xmlns:a16="http://schemas.microsoft.com/office/drawing/2014/main" id="{6301EF02-B5E8-A988-4E03-3F16EA70AD51}"/>
                </a:ext>
              </a:extLst>
            </p:cNvPr>
            <p:cNvSpPr/>
            <p:nvPr/>
          </p:nvSpPr>
          <p:spPr>
            <a:xfrm>
              <a:off x="0" y="0"/>
              <a:ext cx="4816592" cy="616426"/>
            </a:xfrm>
            <a:custGeom>
              <a:avLst/>
              <a:gdLst/>
              <a:ahLst/>
              <a:cxnLst/>
              <a:rect l="l" t="t" r="r" b="b"/>
              <a:pathLst>
                <a:path w="4816592" h="616426">
                  <a:moveTo>
                    <a:pt x="0" y="0"/>
                  </a:moveTo>
                  <a:lnTo>
                    <a:pt x="4816592" y="0"/>
                  </a:lnTo>
                  <a:lnTo>
                    <a:pt x="4816592" y="616426"/>
                  </a:lnTo>
                  <a:lnTo>
                    <a:pt x="0" y="616426"/>
                  </a:lnTo>
                  <a:close/>
                </a:path>
              </a:pathLst>
            </a:custGeom>
            <a:solidFill>
              <a:srgbClr val="153969"/>
            </a:solidFill>
          </p:spPr>
          <p:txBody>
            <a:bodyPr/>
            <a:lstStyle/>
            <a:p>
              <a:endParaRPr lang="en-IN"/>
            </a:p>
          </p:txBody>
        </p:sp>
        <p:sp>
          <p:nvSpPr>
            <p:cNvPr id="10" name="TextBox 4">
              <a:extLst>
                <a:ext uri="{FF2B5EF4-FFF2-40B4-BE49-F238E27FC236}">
                  <a16:creationId xmlns:a16="http://schemas.microsoft.com/office/drawing/2014/main" id="{687C6D2F-BDFA-2D01-4F3A-7C7D5A40E64F}"/>
                </a:ext>
              </a:extLst>
            </p:cNvPr>
            <p:cNvSpPr txBox="1"/>
            <p:nvPr/>
          </p:nvSpPr>
          <p:spPr>
            <a:xfrm>
              <a:off x="0" y="-57150"/>
              <a:ext cx="4816593" cy="673576"/>
            </a:xfrm>
            <a:prstGeom prst="rect">
              <a:avLst/>
            </a:prstGeom>
          </p:spPr>
          <p:txBody>
            <a:bodyPr lIns="50800" tIns="50800" rIns="50800" bIns="50800" rtlCol="0" anchor="ctr"/>
            <a:lstStyle/>
            <a:p>
              <a:pPr algn="ctr">
                <a:lnSpc>
                  <a:spcPts val="3639"/>
                </a:lnSpc>
              </a:pPr>
              <a:endParaRPr/>
            </a:p>
          </p:txBody>
        </p:sp>
      </p:grpSp>
      <p:grpSp>
        <p:nvGrpSpPr>
          <p:cNvPr id="12" name="Group 24">
            <a:extLst>
              <a:ext uri="{FF2B5EF4-FFF2-40B4-BE49-F238E27FC236}">
                <a16:creationId xmlns:a16="http://schemas.microsoft.com/office/drawing/2014/main" id="{281FADF5-4FF2-F814-BE54-08FE34368BCB}"/>
              </a:ext>
            </a:extLst>
          </p:cNvPr>
          <p:cNvGrpSpPr/>
          <p:nvPr/>
        </p:nvGrpSpPr>
        <p:grpSpPr>
          <a:xfrm>
            <a:off x="0" y="23163"/>
            <a:ext cx="18288000" cy="2068725"/>
            <a:chOff x="0" y="0"/>
            <a:chExt cx="24384000" cy="3120655"/>
          </a:xfrm>
        </p:grpSpPr>
        <p:pic>
          <p:nvPicPr>
            <p:cNvPr id="13" name="Picture 25">
              <a:extLst>
                <a:ext uri="{FF2B5EF4-FFF2-40B4-BE49-F238E27FC236}">
                  <a16:creationId xmlns:a16="http://schemas.microsoft.com/office/drawing/2014/main" id="{F34764D1-62B8-B359-C5B0-CBC4C471D0A0}"/>
                </a:ext>
              </a:extLst>
            </p:cNvPr>
            <p:cNvPicPr>
              <a:picLocks noChangeAspect="1"/>
            </p:cNvPicPr>
            <p:nvPr/>
          </p:nvPicPr>
          <p:blipFill>
            <a:blip r:embed="rId4">
              <a:alphaModFix amt="14000"/>
            </a:blip>
            <a:srcRect t="45734" b="45734"/>
            <a:stretch>
              <a:fillRect/>
            </a:stretch>
          </p:blipFill>
          <p:spPr>
            <a:xfrm>
              <a:off x="0" y="0"/>
              <a:ext cx="24384000" cy="3120655"/>
            </a:xfrm>
            <a:prstGeom prst="rect">
              <a:avLst/>
            </a:prstGeom>
          </p:spPr>
        </p:pic>
      </p:grpSp>
      <p:sp>
        <p:nvSpPr>
          <p:cNvPr id="34" name="TextBox 9">
            <a:extLst>
              <a:ext uri="{FF2B5EF4-FFF2-40B4-BE49-F238E27FC236}">
                <a16:creationId xmlns:a16="http://schemas.microsoft.com/office/drawing/2014/main" id="{24835611-6E35-43FC-6CE1-3A1F64E0B1A3}"/>
              </a:ext>
            </a:extLst>
          </p:cNvPr>
          <p:cNvSpPr txBox="1"/>
          <p:nvPr/>
        </p:nvSpPr>
        <p:spPr>
          <a:xfrm>
            <a:off x="1523999" y="258464"/>
            <a:ext cx="15240000" cy="1846659"/>
          </a:xfrm>
          <a:prstGeom prst="rect">
            <a:avLst/>
          </a:prstGeom>
        </p:spPr>
        <p:txBody>
          <a:bodyPr wrap="square" lIns="0" tIns="0" rIns="0" bIns="0" rtlCol="0" anchor="t">
            <a:spAutoFit/>
          </a:bodyPr>
          <a:lstStyle/>
          <a:p>
            <a:pPr algn="ctr"/>
            <a:r>
              <a:rPr lang="en-US" sz="6600" b="1" dirty="0">
                <a:solidFill>
                  <a:schemeClr val="bg1"/>
                </a:solidFill>
              </a:rPr>
              <a:t>Extension to avail ITC</a:t>
            </a:r>
          </a:p>
          <a:p>
            <a:pPr algn="ctr"/>
            <a:r>
              <a:rPr lang="en-US" sz="5400" b="1" dirty="0">
                <a:solidFill>
                  <a:schemeClr val="bg1"/>
                </a:solidFill>
              </a:rPr>
              <a:t> </a:t>
            </a:r>
            <a:r>
              <a:rPr lang="en-US" sz="4400" b="1" dirty="0">
                <a:solidFill>
                  <a:schemeClr val="bg1"/>
                </a:solidFill>
              </a:rPr>
              <a:t>(FY 2017-18 to FY 2020-21)</a:t>
            </a:r>
            <a:endParaRPr lang="en-US" sz="5400" b="1" dirty="0">
              <a:solidFill>
                <a:schemeClr val="bg1"/>
              </a:solidFill>
            </a:endParaRPr>
          </a:p>
        </p:txBody>
      </p:sp>
      <p:sp>
        <p:nvSpPr>
          <p:cNvPr id="17" name="TextBox 6">
            <a:extLst>
              <a:ext uri="{FF2B5EF4-FFF2-40B4-BE49-F238E27FC236}">
                <a16:creationId xmlns:a16="http://schemas.microsoft.com/office/drawing/2014/main" id="{C0B8CF21-734F-DFAD-2756-502F8ACBADA0}"/>
              </a:ext>
            </a:extLst>
          </p:cNvPr>
          <p:cNvSpPr txBox="1"/>
          <p:nvPr/>
        </p:nvSpPr>
        <p:spPr>
          <a:xfrm>
            <a:off x="9418505" y="6003494"/>
            <a:ext cx="7961905" cy="2215991"/>
          </a:xfrm>
          <a:prstGeom prst="rect">
            <a:avLst/>
          </a:prstGeom>
        </p:spPr>
        <p:txBody>
          <a:bodyPr wrap="square" lIns="0" tIns="0" rIns="0" bIns="0" rtlCol="0" anchor="t">
            <a:spAutoFit/>
          </a:bodyPr>
          <a:lstStyle/>
          <a:p>
            <a:pPr algn="just"/>
            <a:r>
              <a:rPr lang="en-US" sz="2400" dirty="0">
                <a:latin typeface="Helios" panose="020B0604020202020204" charset="0"/>
              </a:rPr>
              <a:t>Conditional relaxation in time limit to claim ITC u/s 16(4) is granted in cases where returns for the period from the date of cancellation of registration till the date of revocation of cancellation of the registration, are filed by the registered person </a:t>
            </a:r>
            <a:r>
              <a:rPr lang="en-US" sz="2400" b="1" dirty="0">
                <a:latin typeface="Helios" panose="020B0604020202020204" charset="0"/>
              </a:rPr>
              <a:t>within 30 days </a:t>
            </a:r>
            <a:r>
              <a:rPr lang="en-US" sz="2400" dirty="0">
                <a:latin typeface="Helios" panose="020B0604020202020204" charset="0"/>
              </a:rPr>
              <a:t>of the order of revocation.</a:t>
            </a:r>
          </a:p>
        </p:txBody>
      </p:sp>
      <p:sp>
        <p:nvSpPr>
          <p:cNvPr id="26" name="Freeform 2">
            <a:extLst>
              <a:ext uri="{FF2B5EF4-FFF2-40B4-BE49-F238E27FC236}">
                <a16:creationId xmlns:a16="http://schemas.microsoft.com/office/drawing/2014/main" id="{90EE0842-C400-7EE6-4F79-D1E031078809}"/>
              </a:ext>
            </a:extLst>
          </p:cNvPr>
          <p:cNvSpPr/>
          <p:nvPr/>
        </p:nvSpPr>
        <p:spPr>
          <a:xfrm>
            <a:off x="8155089" y="4234199"/>
            <a:ext cx="663637" cy="1318402"/>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l="-100000"/>
            </a:stretch>
          </a:blipFill>
        </p:spPr>
        <p:txBody>
          <a:bodyPr/>
          <a:lstStyle/>
          <a:p>
            <a:endParaRPr lang="en-IN"/>
          </a:p>
        </p:txBody>
      </p:sp>
      <p:sp>
        <p:nvSpPr>
          <p:cNvPr id="27" name="Freeform 2">
            <a:extLst>
              <a:ext uri="{FF2B5EF4-FFF2-40B4-BE49-F238E27FC236}">
                <a16:creationId xmlns:a16="http://schemas.microsoft.com/office/drawing/2014/main" id="{6CB05B4F-AC4B-4292-C1C9-F8F99515142C}"/>
              </a:ext>
            </a:extLst>
          </p:cNvPr>
          <p:cNvSpPr/>
          <p:nvPr/>
        </p:nvSpPr>
        <p:spPr>
          <a:xfrm>
            <a:off x="8205859" y="6267621"/>
            <a:ext cx="663637" cy="1318403"/>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l="-100000"/>
            </a:stretch>
          </a:blipFill>
        </p:spPr>
        <p:txBody>
          <a:bodyPr/>
          <a:lstStyle/>
          <a:p>
            <a:endParaRPr lang="en-IN"/>
          </a:p>
        </p:txBody>
      </p:sp>
      <p:sp>
        <p:nvSpPr>
          <p:cNvPr id="3" name="Freeform 2">
            <a:extLst>
              <a:ext uri="{FF2B5EF4-FFF2-40B4-BE49-F238E27FC236}">
                <a16:creationId xmlns:a16="http://schemas.microsoft.com/office/drawing/2014/main" id="{63F8E787-9F68-3FC2-1F0C-008069D3684F}"/>
              </a:ext>
            </a:extLst>
          </p:cNvPr>
          <p:cNvSpPr/>
          <p:nvPr/>
        </p:nvSpPr>
        <p:spPr>
          <a:xfrm>
            <a:off x="8205859" y="8264972"/>
            <a:ext cx="663637" cy="1318403"/>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l="-100000"/>
            </a:stretch>
          </a:blipFill>
        </p:spPr>
        <p:txBody>
          <a:bodyPr/>
          <a:lstStyle/>
          <a:p>
            <a:endParaRPr lang="en-IN"/>
          </a:p>
        </p:txBody>
      </p:sp>
      <p:sp>
        <p:nvSpPr>
          <p:cNvPr id="14" name="TextBox 6">
            <a:extLst>
              <a:ext uri="{FF2B5EF4-FFF2-40B4-BE49-F238E27FC236}">
                <a16:creationId xmlns:a16="http://schemas.microsoft.com/office/drawing/2014/main" id="{99B4B953-CDD4-5577-7B2D-0DAF2D058CE8}"/>
              </a:ext>
            </a:extLst>
          </p:cNvPr>
          <p:cNvSpPr txBox="1"/>
          <p:nvPr/>
        </p:nvSpPr>
        <p:spPr>
          <a:xfrm>
            <a:off x="9418505" y="8654458"/>
            <a:ext cx="7961905" cy="738664"/>
          </a:xfrm>
          <a:prstGeom prst="rect">
            <a:avLst/>
          </a:prstGeom>
        </p:spPr>
        <p:txBody>
          <a:bodyPr wrap="square" lIns="0" tIns="0" rIns="0" bIns="0" rtlCol="0" anchor="t">
            <a:spAutoFit/>
          </a:bodyPr>
          <a:lstStyle/>
          <a:p>
            <a:pPr algn="just"/>
            <a:r>
              <a:rPr lang="en-US" sz="2400" dirty="0">
                <a:latin typeface="Helios" panose="020B0604020202020204" charset="0"/>
              </a:rPr>
              <a:t>However, no refund will be available for tax paid or Input Tax Credit (ITC) that has already been reversed.</a:t>
            </a:r>
          </a:p>
        </p:txBody>
      </p:sp>
      <p:graphicFrame>
        <p:nvGraphicFramePr>
          <p:cNvPr id="16" name="Table 15">
            <a:extLst>
              <a:ext uri="{FF2B5EF4-FFF2-40B4-BE49-F238E27FC236}">
                <a16:creationId xmlns:a16="http://schemas.microsoft.com/office/drawing/2014/main" id="{75800242-D398-1F77-F505-13610F859DEC}"/>
              </a:ext>
            </a:extLst>
          </p:cNvPr>
          <p:cNvGraphicFramePr>
            <a:graphicFrameLocks noGrp="1"/>
          </p:cNvGraphicFramePr>
          <p:nvPr>
            <p:extLst>
              <p:ext uri="{D42A27DB-BD31-4B8C-83A1-F6EECF244321}">
                <p14:modId xmlns:p14="http://schemas.microsoft.com/office/powerpoint/2010/main" val="4273845731"/>
              </p:ext>
            </p:extLst>
          </p:nvPr>
        </p:nvGraphicFramePr>
        <p:xfrm>
          <a:off x="351531" y="2786134"/>
          <a:ext cx="7467600" cy="5813945"/>
        </p:xfrm>
        <a:graphic>
          <a:graphicData uri="http://schemas.openxmlformats.org/drawingml/2006/table">
            <a:tbl>
              <a:tblPr firstRow="1" bandRow="1">
                <a:tableStyleId>{5C22544A-7EE6-4342-B048-85BDC9FD1C3A}</a:tableStyleId>
              </a:tblPr>
              <a:tblGrid>
                <a:gridCol w="2489200">
                  <a:extLst>
                    <a:ext uri="{9D8B030D-6E8A-4147-A177-3AD203B41FA5}">
                      <a16:colId xmlns:a16="http://schemas.microsoft.com/office/drawing/2014/main" val="701867932"/>
                    </a:ext>
                  </a:extLst>
                </a:gridCol>
                <a:gridCol w="2489200">
                  <a:extLst>
                    <a:ext uri="{9D8B030D-6E8A-4147-A177-3AD203B41FA5}">
                      <a16:colId xmlns:a16="http://schemas.microsoft.com/office/drawing/2014/main" val="3723581614"/>
                    </a:ext>
                  </a:extLst>
                </a:gridCol>
                <a:gridCol w="2489200">
                  <a:extLst>
                    <a:ext uri="{9D8B030D-6E8A-4147-A177-3AD203B41FA5}">
                      <a16:colId xmlns:a16="http://schemas.microsoft.com/office/drawing/2014/main" val="3281929958"/>
                    </a:ext>
                  </a:extLst>
                </a:gridCol>
              </a:tblGrid>
              <a:tr h="1126793">
                <a:tc>
                  <a:txBody>
                    <a:bodyPr/>
                    <a:lstStyle/>
                    <a:p>
                      <a:pPr algn="ctr"/>
                      <a:r>
                        <a:rPr lang="en-IN" sz="2400" dirty="0">
                          <a:latin typeface="Helios" panose="020B0604020202020204" charset="0"/>
                        </a:rPr>
                        <a:t>Financial 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Actual last date to avail ITC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Extended date to avail ITC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6820882"/>
                  </a:ext>
                </a:extLst>
              </a:tr>
              <a:tr h="1306773">
                <a:tc>
                  <a:txBody>
                    <a:bodyPr/>
                    <a:lstStyle/>
                    <a:p>
                      <a:pPr algn="ctr"/>
                      <a:r>
                        <a:rPr lang="en-IN" sz="2400" dirty="0">
                          <a:latin typeface="Helios" panose="020B0604020202020204" charset="0"/>
                        </a:rPr>
                        <a:t>2017-18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23-04-2019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algn="ctr"/>
                      <a:r>
                        <a:rPr lang="en-IN" sz="2400" b="1" dirty="0">
                          <a:latin typeface="Helios" panose="020B0604020202020204" charset="0"/>
                        </a:rPr>
                        <a:t>30-11-2021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63807140"/>
                  </a:ext>
                </a:extLst>
              </a:tr>
              <a:tr h="1126793">
                <a:tc>
                  <a:txBody>
                    <a:bodyPr/>
                    <a:lstStyle/>
                    <a:p>
                      <a:pPr algn="ctr"/>
                      <a:r>
                        <a:rPr lang="en-IN" sz="2400" dirty="0">
                          <a:latin typeface="Helios" panose="020B0604020202020204" charset="0"/>
                        </a:rPr>
                        <a:t>2018-19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20-10-2019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IN" sz="2400" dirty="0">
                        <a:latin typeface="Helios" panose="020B0604020202020204" charset="0"/>
                      </a:endParaRPr>
                    </a:p>
                  </a:txBody>
                  <a:tcPr anchor="ctr"/>
                </a:tc>
                <a:extLst>
                  <a:ext uri="{0D108BD9-81ED-4DB2-BD59-A6C34878D82A}">
                    <a16:rowId xmlns:a16="http://schemas.microsoft.com/office/drawing/2014/main" val="4223776248"/>
                  </a:ext>
                </a:extLst>
              </a:tr>
              <a:tr h="1126793">
                <a:tc>
                  <a:txBody>
                    <a:bodyPr/>
                    <a:lstStyle/>
                    <a:p>
                      <a:pPr algn="ctr"/>
                      <a:r>
                        <a:rPr lang="en-IN" sz="2400" dirty="0">
                          <a:latin typeface="Helios" panose="020B0604020202020204" charset="0"/>
                        </a:rPr>
                        <a:t>2019-20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24-10-2020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IN" sz="2400" dirty="0">
                        <a:latin typeface="Helios" panose="020B0604020202020204" charset="0"/>
                      </a:endParaRPr>
                    </a:p>
                  </a:txBody>
                  <a:tcPr anchor="ctr"/>
                </a:tc>
                <a:extLst>
                  <a:ext uri="{0D108BD9-81ED-4DB2-BD59-A6C34878D82A}">
                    <a16:rowId xmlns:a16="http://schemas.microsoft.com/office/drawing/2014/main" val="1205371445"/>
                  </a:ext>
                </a:extLst>
              </a:tr>
              <a:tr h="1126793">
                <a:tc>
                  <a:txBody>
                    <a:bodyPr/>
                    <a:lstStyle/>
                    <a:p>
                      <a:pPr algn="ctr"/>
                      <a:r>
                        <a:rPr lang="en-IN" sz="2400" dirty="0">
                          <a:latin typeface="Helios" panose="020B0604020202020204" charset="0"/>
                        </a:rPr>
                        <a:t>2020-21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24-10-2021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IN" sz="2400" dirty="0">
                        <a:latin typeface="Helios" panose="020B0604020202020204" charset="0"/>
                      </a:endParaRPr>
                    </a:p>
                  </a:txBody>
                  <a:tcPr anchor="ctr"/>
                </a:tc>
                <a:extLst>
                  <a:ext uri="{0D108BD9-81ED-4DB2-BD59-A6C34878D82A}">
                    <a16:rowId xmlns:a16="http://schemas.microsoft.com/office/drawing/2014/main" val="3609012596"/>
                  </a:ext>
                </a:extLst>
              </a:tr>
            </a:tbl>
          </a:graphicData>
        </a:graphic>
      </p:graphicFrame>
    </p:spTree>
    <p:extLst>
      <p:ext uri="{BB962C8B-B14F-4D97-AF65-F5344CB8AC3E}">
        <p14:creationId xmlns:p14="http://schemas.microsoft.com/office/powerpoint/2010/main" val="6155514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a:extLst>
            <a:ext uri="{FF2B5EF4-FFF2-40B4-BE49-F238E27FC236}">
              <a16:creationId xmlns:a16="http://schemas.microsoft.com/office/drawing/2014/main" id="{9EC7591D-E754-8AB3-B297-612896C7C173}"/>
            </a:ext>
          </a:extLst>
        </p:cNvPr>
        <p:cNvGrpSpPr/>
        <p:nvPr/>
      </p:nvGrpSpPr>
      <p:grpSpPr>
        <a:xfrm>
          <a:off x="0" y="0"/>
          <a:ext cx="0" cy="0"/>
          <a:chOff x="0" y="0"/>
          <a:chExt cx="0" cy="0"/>
        </a:xfrm>
      </p:grpSpPr>
      <p:grpSp>
        <p:nvGrpSpPr>
          <p:cNvPr id="7" name="Group 7">
            <a:extLst>
              <a:ext uri="{FF2B5EF4-FFF2-40B4-BE49-F238E27FC236}">
                <a16:creationId xmlns:a16="http://schemas.microsoft.com/office/drawing/2014/main" id="{25457C73-D395-595E-ADB5-894FA907182C}"/>
              </a:ext>
            </a:extLst>
          </p:cNvPr>
          <p:cNvGrpSpPr/>
          <p:nvPr/>
        </p:nvGrpSpPr>
        <p:grpSpPr>
          <a:xfrm>
            <a:off x="-18585" y="-180029"/>
            <a:ext cx="5821063" cy="10464241"/>
            <a:chOff x="0" y="-38100"/>
            <a:chExt cx="2496424" cy="2765256"/>
          </a:xfrm>
        </p:grpSpPr>
        <p:sp>
          <p:nvSpPr>
            <p:cNvPr id="8" name="Freeform 8">
              <a:extLst>
                <a:ext uri="{FF2B5EF4-FFF2-40B4-BE49-F238E27FC236}">
                  <a16:creationId xmlns:a16="http://schemas.microsoft.com/office/drawing/2014/main" id="{6DAAEC11-B0FD-AA46-75F7-605E380D6812}"/>
                </a:ext>
              </a:extLst>
            </p:cNvPr>
            <p:cNvSpPr/>
            <p:nvPr/>
          </p:nvSpPr>
          <p:spPr>
            <a:xfrm>
              <a:off x="17791" y="17823"/>
              <a:ext cx="2478633" cy="2709333"/>
            </a:xfrm>
            <a:custGeom>
              <a:avLst/>
              <a:gdLst/>
              <a:ahLst/>
              <a:cxnLst/>
              <a:rect l="l" t="t" r="r" b="b"/>
              <a:pathLst>
                <a:path w="2478633" h="2709333">
                  <a:moveTo>
                    <a:pt x="0" y="0"/>
                  </a:moveTo>
                  <a:lnTo>
                    <a:pt x="2478633" y="0"/>
                  </a:lnTo>
                  <a:lnTo>
                    <a:pt x="2478633" y="2709333"/>
                  </a:lnTo>
                  <a:lnTo>
                    <a:pt x="0" y="2709333"/>
                  </a:lnTo>
                  <a:close/>
                </a:path>
              </a:pathLst>
            </a:custGeom>
            <a:solidFill>
              <a:srgbClr val="FFFFFF"/>
            </a:solidFill>
          </p:spPr>
          <p:txBody>
            <a:bodyPr/>
            <a:lstStyle/>
            <a:p>
              <a:endParaRPr lang="en-IN"/>
            </a:p>
          </p:txBody>
        </p:sp>
        <p:sp>
          <p:nvSpPr>
            <p:cNvPr id="9" name="TextBox 9">
              <a:extLst>
                <a:ext uri="{FF2B5EF4-FFF2-40B4-BE49-F238E27FC236}">
                  <a16:creationId xmlns:a16="http://schemas.microsoft.com/office/drawing/2014/main" id="{213FB103-8A29-0B01-7965-DF523C4C6922}"/>
                </a:ext>
              </a:extLst>
            </p:cNvPr>
            <p:cNvSpPr txBox="1"/>
            <p:nvPr/>
          </p:nvSpPr>
          <p:spPr>
            <a:xfrm>
              <a:off x="0" y="-38100"/>
              <a:ext cx="2478633" cy="2747433"/>
            </a:xfrm>
            <a:prstGeom prst="rect">
              <a:avLst/>
            </a:prstGeom>
          </p:spPr>
          <p:txBody>
            <a:bodyPr lIns="50800" tIns="50800" rIns="50800" bIns="50800" rtlCol="0" anchor="ctr"/>
            <a:lstStyle/>
            <a:p>
              <a:pPr algn="ctr">
                <a:lnSpc>
                  <a:spcPts val="2100"/>
                </a:lnSpc>
              </a:pPr>
              <a:endParaRPr/>
            </a:p>
          </p:txBody>
        </p:sp>
      </p:grpSp>
      <p:sp>
        <p:nvSpPr>
          <p:cNvPr id="11" name="TextBox 11">
            <a:extLst>
              <a:ext uri="{FF2B5EF4-FFF2-40B4-BE49-F238E27FC236}">
                <a16:creationId xmlns:a16="http://schemas.microsoft.com/office/drawing/2014/main" id="{B6016F1F-E2FE-F1FB-F337-2C71E1BCBFE2}"/>
              </a:ext>
            </a:extLst>
          </p:cNvPr>
          <p:cNvSpPr txBox="1"/>
          <p:nvPr/>
        </p:nvSpPr>
        <p:spPr>
          <a:xfrm>
            <a:off x="621796" y="3439979"/>
            <a:ext cx="4581783" cy="4308872"/>
          </a:xfrm>
          <a:prstGeom prst="rect">
            <a:avLst/>
          </a:prstGeom>
        </p:spPr>
        <p:txBody>
          <a:bodyPr wrap="square" lIns="0" tIns="0" rIns="0" bIns="0" rtlCol="0" anchor="t">
            <a:spAutoFit/>
          </a:bodyPr>
          <a:lstStyle/>
          <a:p>
            <a:pPr algn="ctr"/>
            <a:r>
              <a:rPr lang="en-US" sz="4000" b="1" dirty="0">
                <a:solidFill>
                  <a:srgbClr val="718BAB"/>
                </a:solidFill>
                <a:latin typeface="Klein Bold"/>
                <a:ea typeface="Klein Bold"/>
                <a:cs typeface="Klein Bold"/>
                <a:sym typeface="Klein Bold"/>
              </a:rPr>
              <a:t>Notification No. 05/2024-CTR/ITR</a:t>
            </a:r>
          </a:p>
          <a:p>
            <a:endParaRPr lang="en-US" sz="4000" b="1" dirty="0">
              <a:solidFill>
                <a:srgbClr val="718BAB"/>
              </a:solidFill>
              <a:latin typeface="Klein Bold"/>
              <a:ea typeface="Klein Bold"/>
              <a:cs typeface="Klein Bold"/>
              <a:sym typeface="Klein Bold"/>
            </a:endParaRPr>
          </a:p>
          <a:p>
            <a:pPr algn="ctr"/>
            <a:r>
              <a:rPr lang="en-US" sz="4000" b="1" dirty="0">
                <a:solidFill>
                  <a:srgbClr val="718BAB"/>
                </a:solidFill>
                <a:latin typeface="Klein Bold"/>
                <a:ea typeface="Klein Bold"/>
                <a:cs typeface="Klein Bold"/>
                <a:sym typeface="Klein Bold"/>
              </a:rPr>
              <a:t>And</a:t>
            </a:r>
          </a:p>
          <a:p>
            <a:pPr algn="ctr"/>
            <a:endParaRPr lang="en-US" sz="4000" b="1" dirty="0">
              <a:solidFill>
                <a:srgbClr val="718BAB"/>
              </a:solidFill>
              <a:latin typeface="Klein Bold"/>
              <a:ea typeface="Klein Bold"/>
              <a:cs typeface="Klein Bold"/>
              <a:sym typeface="Klein Bold"/>
            </a:endParaRPr>
          </a:p>
          <a:p>
            <a:pPr algn="ctr"/>
            <a:r>
              <a:rPr lang="en-US" sz="4000" b="1" dirty="0">
                <a:solidFill>
                  <a:srgbClr val="718BAB"/>
                </a:solidFill>
                <a:latin typeface="Klein Bold"/>
                <a:ea typeface="Klein Bold"/>
                <a:cs typeface="Klein Bold"/>
                <a:sym typeface="Klein Bold"/>
              </a:rPr>
              <a:t>Circular No. 235/29/2024-GST</a:t>
            </a:r>
          </a:p>
        </p:txBody>
      </p:sp>
      <p:sp>
        <p:nvSpPr>
          <p:cNvPr id="20" name="TextBox 23">
            <a:extLst>
              <a:ext uri="{FF2B5EF4-FFF2-40B4-BE49-F238E27FC236}">
                <a16:creationId xmlns:a16="http://schemas.microsoft.com/office/drawing/2014/main" id="{43B8C476-EBB8-9CAC-C616-A1584DB1764B}"/>
              </a:ext>
            </a:extLst>
          </p:cNvPr>
          <p:cNvSpPr txBox="1"/>
          <p:nvPr/>
        </p:nvSpPr>
        <p:spPr>
          <a:xfrm>
            <a:off x="188161" y="9875363"/>
            <a:ext cx="2630913" cy="385683"/>
          </a:xfrm>
          <a:prstGeom prst="rect">
            <a:avLst/>
          </a:prstGeom>
        </p:spPr>
        <p:txBody>
          <a:bodyPr wrap="square" lIns="0" tIns="0" rIns="0" bIns="0" rtlCol="0" anchor="t">
            <a:spAutoFit/>
          </a:bodyPr>
          <a:lstStyle/>
          <a:p>
            <a:pPr marL="0" lvl="0" indent="0" algn="l">
              <a:lnSpc>
                <a:spcPts val="3639"/>
              </a:lnSpc>
              <a:spcBef>
                <a:spcPct val="0"/>
              </a:spcBef>
            </a:pPr>
            <a:r>
              <a:rPr lang="en-US" sz="1400" b="1" dirty="0">
                <a:solidFill>
                  <a:srgbClr val="2A2E3A"/>
                </a:solidFill>
                <a:latin typeface="Helios"/>
                <a:ea typeface="Helios"/>
                <a:cs typeface="Helios"/>
                <a:sym typeface="Helios"/>
              </a:rPr>
              <a:t>S VENKATRAM &amp; CO LLP</a:t>
            </a:r>
            <a:endParaRPr lang="en-US" sz="1400" b="1" u="none" dirty="0">
              <a:solidFill>
                <a:srgbClr val="2A2E3A"/>
              </a:solidFill>
              <a:latin typeface="Helios"/>
              <a:ea typeface="Helios"/>
              <a:cs typeface="Helios"/>
              <a:sym typeface="Helios"/>
            </a:endParaRPr>
          </a:p>
        </p:txBody>
      </p:sp>
      <p:sp>
        <p:nvSpPr>
          <p:cNvPr id="21" name="TextBox 23">
            <a:extLst>
              <a:ext uri="{FF2B5EF4-FFF2-40B4-BE49-F238E27FC236}">
                <a16:creationId xmlns:a16="http://schemas.microsoft.com/office/drawing/2014/main" id="{2C6DECF0-79DB-3543-BC37-89ECB3D6E478}"/>
              </a:ext>
            </a:extLst>
          </p:cNvPr>
          <p:cNvSpPr txBox="1"/>
          <p:nvPr/>
        </p:nvSpPr>
        <p:spPr>
          <a:xfrm>
            <a:off x="15484304" y="9875362"/>
            <a:ext cx="2630913" cy="396904"/>
          </a:xfrm>
          <a:prstGeom prst="rect">
            <a:avLst/>
          </a:prstGeom>
        </p:spPr>
        <p:txBody>
          <a:bodyPr wrap="square" lIns="0" tIns="0" rIns="0" bIns="0" rtlCol="0" anchor="t">
            <a:spAutoFit/>
          </a:bodyPr>
          <a:lstStyle/>
          <a:p>
            <a:pPr marL="0" lvl="0" indent="0" algn="r">
              <a:lnSpc>
                <a:spcPts val="3639"/>
              </a:lnSpc>
              <a:spcBef>
                <a:spcPct val="0"/>
              </a:spcBef>
            </a:pPr>
            <a:r>
              <a:rPr lang="en-US" b="1" u="none" dirty="0">
                <a:solidFill>
                  <a:srgbClr val="2A2E3A"/>
                </a:solidFill>
                <a:latin typeface="Helios"/>
                <a:ea typeface="Helios"/>
                <a:cs typeface="Helios"/>
                <a:sym typeface="Helios"/>
              </a:rPr>
              <a:t>12</a:t>
            </a:r>
          </a:p>
        </p:txBody>
      </p:sp>
      <p:grpSp>
        <p:nvGrpSpPr>
          <p:cNvPr id="4" name="Group 2">
            <a:extLst>
              <a:ext uri="{FF2B5EF4-FFF2-40B4-BE49-F238E27FC236}">
                <a16:creationId xmlns:a16="http://schemas.microsoft.com/office/drawing/2014/main" id="{F412A0D6-FE40-5CDE-29B5-206D6C6CACC9}"/>
              </a:ext>
            </a:extLst>
          </p:cNvPr>
          <p:cNvGrpSpPr/>
          <p:nvPr/>
        </p:nvGrpSpPr>
        <p:grpSpPr>
          <a:xfrm>
            <a:off x="-22900" y="-18588"/>
            <a:ext cx="18310899" cy="2114087"/>
            <a:chOff x="0" y="0"/>
            <a:chExt cx="4816593" cy="616426"/>
          </a:xfrm>
        </p:grpSpPr>
        <p:sp>
          <p:nvSpPr>
            <p:cNvPr id="5" name="Freeform 3">
              <a:extLst>
                <a:ext uri="{FF2B5EF4-FFF2-40B4-BE49-F238E27FC236}">
                  <a16:creationId xmlns:a16="http://schemas.microsoft.com/office/drawing/2014/main" id="{452C3943-69D8-EC0C-FCFC-6032B7036861}"/>
                </a:ext>
              </a:extLst>
            </p:cNvPr>
            <p:cNvSpPr/>
            <p:nvPr/>
          </p:nvSpPr>
          <p:spPr>
            <a:xfrm>
              <a:off x="0" y="0"/>
              <a:ext cx="4816592" cy="616426"/>
            </a:xfrm>
            <a:custGeom>
              <a:avLst/>
              <a:gdLst/>
              <a:ahLst/>
              <a:cxnLst/>
              <a:rect l="l" t="t" r="r" b="b"/>
              <a:pathLst>
                <a:path w="4816592" h="616426">
                  <a:moveTo>
                    <a:pt x="0" y="0"/>
                  </a:moveTo>
                  <a:lnTo>
                    <a:pt x="4816592" y="0"/>
                  </a:lnTo>
                  <a:lnTo>
                    <a:pt x="4816592" y="616426"/>
                  </a:lnTo>
                  <a:lnTo>
                    <a:pt x="0" y="616426"/>
                  </a:lnTo>
                  <a:close/>
                </a:path>
              </a:pathLst>
            </a:custGeom>
            <a:solidFill>
              <a:srgbClr val="153969"/>
            </a:solidFill>
          </p:spPr>
          <p:txBody>
            <a:bodyPr/>
            <a:lstStyle/>
            <a:p>
              <a:endParaRPr lang="en-IN"/>
            </a:p>
          </p:txBody>
        </p:sp>
        <p:sp>
          <p:nvSpPr>
            <p:cNvPr id="10" name="TextBox 4">
              <a:extLst>
                <a:ext uri="{FF2B5EF4-FFF2-40B4-BE49-F238E27FC236}">
                  <a16:creationId xmlns:a16="http://schemas.microsoft.com/office/drawing/2014/main" id="{B671D813-762F-0C33-8959-965F5A777328}"/>
                </a:ext>
              </a:extLst>
            </p:cNvPr>
            <p:cNvSpPr txBox="1"/>
            <p:nvPr/>
          </p:nvSpPr>
          <p:spPr>
            <a:xfrm>
              <a:off x="0" y="-57150"/>
              <a:ext cx="4816593" cy="673576"/>
            </a:xfrm>
            <a:prstGeom prst="rect">
              <a:avLst/>
            </a:prstGeom>
          </p:spPr>
          <p:txBody>
            <a:bodyPr lIns="50800" tIns="50800" rIns="50800" bIns="50800" rtlCol="0" anchor="ctr"/>
            <a:lstStyle/>
            <a:p>
              <a:pPr algn="ctr">
                <a:lnSpc>
                  <a:spcPts val="3639"/>
                </a:lnSpc>
              </a:pPr>
              <a:endParaRPr/>
            </a:p>
          </p:txBody>
        </p:sp>
      </p:grpSp>
      <p:grpSp>
        <p:nvGrpSpPr>
          <p:cNvPr id="12" name="Group 24">
            <a:extLst>
              <a:ext uri="{FF2B5EF4-FFF2-40B4-BE49-F238E27FC236}">
                <a16:creationId xmlns:a16="http://schemas.microsoft.com/office/drawing/2014/main" id="{5D78E755-6372-11C6-DEB6-1BEECDBFE363}"/>
              </a:ext>
            </a:extLst>
          </p:cNvPr>
          <p:cNvGrpSpPr/>
          <p:nvPr/>
        </p:nvGrpSpPr>
        <p:grpSpPr>
          <a:xfrm>
            <a:off x="22899" y="25954"/>
            <a:ext cx="18242202" cy="1917146"/>
            <a:chOff x="0" y="0"/>
            <a:chExt cx="24384000" cy="3120655"/>
          </a:xfrm>
        </p:grpSpPr>
        <p:pic>
          <p:nvPicPr>
            <p:cNvPr id="13" name="Picture 25">
              <a:extLst>
                <a:ext uri="{FF2B5EF4-FFF2-40B4-BE49-F238E27FC236}">
                  <a16:creationId xmlns:a16="http://schemas.microsoft.com/office/drawing/2014/main" id="{3DE26EA6-4F9D-3FFA-861E-977F256FC425}"/>
                </a:ext>
              </a:extLst>
            </p:cNvPr>
            <p:cNvPicPr>
              <a:picLocks noChangeAspect="1"/>
            </p:cNvPicPr>
            <p:nvPr/>
          </p:nvPicPr>
          <p:blipFill>
            <a:blip r:embed="rId2">
              <a:alphaModFix amt="14000"/>
            </a:blip>
            <a:srcRect t="45734" b="45734"/>
            <a:stretch>
              <a:fillRect/>
            </a:stretch>
          </p:blipFill>
          <p:spPr>
            <a:xfrm>
              <a:off x="0" y="0"/>
              <a:ext cx="24384000" cy="3120655"/>
            </a:xfrm>
            <a:prstGeom prst="rect">
              <a:avLst/>
            </a:prstGeom>
          </p:spPr>
        </p:pic>
      </p:grpSp>
      <p:sp>
        <p:nvSpPr>
          <p:cNvPr id="34" name="TextBox 9">
            <a:extLst>
              <a:ext uri="{FF2B5EF4-FFF2-40B4-BE49-F238E27FC236}">
                <a16:creationId xmlns:a16="http://schemas.microsoft.com/office/drawing/2014/main" id="{C0F38241-BF28-A2F8-C4A1-43E81B1F9147}"/>
              </a:ext>
            </a:extLst>
          </p:cNvPr>
          <p:cNvSpPr txBox="1"/>
          <p:nvPr/>
        </p:nvSpPr>
        <p:spPr>
          <a:xfrm>
            <a:off x="1559760" y="443979"/>
            <a:ext cx="15240000" cy="1107996"/>
          </a:xfrm>
          <a:prstGeom prst="rect">
            <a:avLst/>
          </a:prstGeom>
        </p:spPr>
        <p:txBody>
          <a:bodyPr wrap="square" lIns="0" tIns="0" rIns="0" bIns="0" rtlCol="0" anchor="t">
            <a:spAutoFit/>
          </a:bodyPr>
          <a:lstStyle/>
          <a:p>
            <a:pPr algn="ctr"/>
            <a:r>
              <a:rPr lang="en-US" sz="7200" b="1" dirty="0">
                <a:solidFill>
                  <a:schemeClr val="bg1"/>
                </a:solidFill>
              </a:rPr>
              <a:t>Changes in GST Rates of Goods</a:t>
            </a:r>
          </a:p>
        </p:txBody>
      </p:sp>
      <p:graphicFrame>
        <p:nvGraphicFramePr>
          <p:cNvPr id="3" name="Table 2">
            <a:extLst>
              <a:ext uri="{FF2B5EF4-FFF2-40B4-BE49-F238E27FC236}">
                <a16:creationId xmlns:a16="http://schemas.microsoft.com/office/drawing/2014/main" id="{F4399DAE-926E-397C-105D-E0CBA7448E10}"/>
              </a:ext>
            </a:extLst>
          </p:cNvPr>
          <p:cNvGraphicFramePr>
            <a:graphicFrameLocks noGrp="1"/>
          </p:cNvGraphicFramePr>
          <p:nvPr>
            <p:extLst>
              <p:ext uri="{D42A27DB-BD31-4B8C-83A1-F6EECF244321}">
                <p14:modId xmlns:p14="http://schemas.microsoft.com/office/powerpoint/2010/main" val="3128608418"/>
              </p:ext>
            </p:extLst>
          </p:nvPr>
        </p:nvGraphicFramePr>
        <p:xfrm>
          <a:off x="6146082" y="2548943"/>
          <a:ext cx="11721363" cy="7194574"/>
        </p:xfrm>
        <a:graphic>
          <a:graphicData uri="http://schemas.openxmlformats.org/drawingml/2006/table">
            <a:tbl>
              <a:tblPr firstRow="1" bandRow="1">
                <a:tableStyleId>{5C22544A-7EE6-4342-B048-85BDC9FD1C3A}</a:tableStyleId>
              </a:tblPr>
              <a:tblGrid>
                <a:gridCol w="5433990">
                  <a:extLst>
                    <a:ext uri="{9D8B030D-6E8A-4147-A177-3AD203B41FA5}">
                      <a16:colId xmlns:a16="http://schemas.microsoft.com/office/drawing/2014/main" val="4281710329"/>
                    </a:ext>
                  </a:extLst>
                </a:gridCol>
                <a:gridCol w="2088518">
                  <a:extLst>
                    <a:ext uri="{9D8B030D-6E8A-4147-A177-3AD203B41FA5}">
                      <a16:colId xmlns:a16="http://schemas.microsoft.com/office/drawing/2014/main" val="4208021543"/>
                    </a:ext>
                  </a:extLst>
                </a:gridCol>
                <a:gridCol w="2088518">
                  <a:extLst>
                    <a:ext uri="{9D8B030D-6E8A-4147-A177-3AD203B41FA5}">
                      <a16:colId xmlns:a16="http://schemas.microsoft.com/office/drawing/2014/main" val="2505501618"/>
                    </a:ext>
                  </a:extLst>
                </a:gridCol>
                <a:gridCol w="2110337">
                  <a:extLst>
                    <a:ext uri="{9D8B030D-6E8A-4147-A177-3AD203B41FA5}">
                      <a16:colId xmlns:a16="http://schemas.microsoft.com/office/drawing/2014/main" val="680127951"/>
                    </a:ext>
                  </a:extLst>
                </a:gridCol>
              </a:tblGrid>
              <a:tr h="1509145">
                <a:tc>
                  <a:txBody>
                    <a:bodyPr/>
                    <a:lstStyle/>
                    <a:p>
                      <a:pPr algn="ctr"/>
                      <a:r>
                        <a:rPr lang="en-IN" sz="2800" dirty="0">
                          <a:latin typeface="Helios" panose="020B0604020202020204" charset="0"/>
                        </a:rPr>
                        <a:t>Description of Goods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800" dirty="0">
                          <a:latin typeface="Helios" panose="020B0604020202020204" charset="0"/>
                        </a:rPr>
                        <a:t>HSN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800" dirty="0">
                          <a:latin typeface="Helios" panose="020B0604020202020204" charset="0"/>
                        </a:rPr>
                        <a:t>Upto 09.10.2024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800" dirty="0">
                          <a:latin typeface="Helios" panose="020B0604020202020204" charset="0"/>
                        </a:rPr>
                        <a:t>Effective from 10.10.2024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38950459"/>
                  </a:ext>
                </a:extLst>
              </a:tr>
              <a:tr h="2917680">
                <a:tc>
                  <a:txBody>
                    <a:bodyPr/>
                    <a:lstStyle/>
                    <a:p>
                      <a:pPr algn="ctr"/>
                      <a:r>
                        <a:rPr lang="en-US" sz="2800" dirty="0">
                          <a:latin typeface="Helios" panose="020B0604020202020204" charset="0"/>
                        </a:rPr>
                        <a:t>Extruded or expanded products, </a:t>
                      </a:r>
                      <a:r>
                        <a:rPr lang="en-US" sz="2800" dirty="0" err="1">
                          <a:latin typeface="Helios" panose="020B0604020202020204" charset="0"/>
                        </a:rPr>
                        <a:t>savoury</a:t>
                      </a:r>
                      <a:r>
                        <a:rPr lang="en-US" sz="2800" dirty="0">
                          <a:latin typeface="Helios" panose="020B0604020202020204" charset="0"/>
                        </a:rPr>
                        <a:t> or salted (other than un-fried or un-cooked snack pellets, by whatever name called, manufactured through process of extrusion)</a:t>
                      </a:r>
                      <a:endParaRPr lang="en-IN" sz="2800" dirty="0">
                        <a:latin typeface="Helios"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800" dirty="0">
                          <a:latin typeface="Helios" panose="020B0604020202020204" charset="0"/>
                        </a:rPr>
                        <a:t>1905 90 30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800" dirty="0">
                          <a:latin typeface="Helios" panose="020B0604020202020204" charset="0"/>
                        </a:rPr>
                        <a:t>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800" dirty="0">
                          <a:latin typeface="Helios" panose="020B0604020202020204" charset="0"/>
                        </a:rPr>
                        <a:t>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09389876"/>
                  </a:ext>
                </a:extLst>
              </a:tr>
              <a:tr h="1509145">
                <a:tc>
                  <a:txBody>
                    <a:bodyPr/>
                    <a:lstStyle/>
                    <a:p>
                      <a:pPr algn="ctr"/>
                      <a:r>
                        <a:rPr lang="en-IN" sz="2800" dirty="0">
                          <a:latin typeface="Helios" panose="020B0604020202020204" charset="0"/>
                        </a:rPr>
                        <a:t>Cancer drugs namely, Trastuzumab </a:t>
                      </a:r>
                      <a:r>
                        <a:rPr lang="en-IN" sz="2800" dirty="0" err="1">
                          <a:latin typeface="Helios" panose="020B0604020202020204" charset="0"/>
                        </a:rPr>
                        <a:t>Deruxtecan</a:t>
                      </a:r>
                      <a:r>
                        <a:rPr lang="en-IN" sz="2800" dirty="0">
                          <a:latin typeface="Helios" panose="020B0604020202020204" charset="0"/>
                        </a:rPr>
                        <a:t>,</a:t>
                      </a:r>
                    </a:p>
                    <a:p>
                      <a:pPr algn="ctr"/>
                      <a:r>
                        <a:rPr lang="en-IN" sz="2800" dirty="0">
                          <a:latin typeface="Helios" panose="020B0604020202020204" charset="0"/>
                        </a:rPr>
                        <a:t>Osimertinib, and Durvalumab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800" dirty="0">
                          <a:latin typeface="Helios" panose="020B0604020202020204" charset="0"/>
                        </a:rPr>
                        <a:t>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800" dirty="0">
                          <a:latin typeface="Helios" panose="020B0604020202020204" charset="0"/>
                        </a:rPr>
                        <a:t>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800" dirty="0">
                          <a:latin typeface="Helios" panose="020B0604020202020204" charset="0"/>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94393780"/>
                  </a:ext>
                </a:extLst>
              </a:tr>
              <a:tr h="1258604">
                <a:tc>
                  <a:txBody>
                    <a:bodyPr/>
                    <a:lstStyle/>
                    <a:p>
                      <a:pPr algn="ctr"/>
                      <a:r>
                        <a:rPr lang="en-US" sz="2800" dirty="0">
                          <a:latin typeface="Helios" panose="020B0604020202020204" charset="0"/>
                        </a:rPr>
                        <a:t>Seats of a Kind used for Motor Vehicle</a:t>
                      </a:r>
                      <a:endParaRPr lang="en-IN" sz="2800" dirty="0">
                        <a:latin typeface="Helios"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800" dirty="0">
                          <a:latin typeface="Helios" panose="020B0604020202020204" charset="0"/>
                        </a:rPr>
                        <a:t>9401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800" dirty="0">
                          <a:latin typeface="Helios" panose="020B0604020202020204" charset="0"/>
                        </a:rPr>
                        <a:t>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800" dirty="0">
                          <a:latin typeface="Helios" panose="020B0604020202020204" charset="0"/>
                        </a:rPr>
                        <a:t>28%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7724584"/>
                  </a:ext>
                </a:extLst>
              </a:tr>
            </a:tbl>
          </a:graphicData>
        </a:graphic>
      </p:graphicFrame>
    </p:spTree>
    <p:extLst>
      <p:ext uri="{BB962C8B-B14F-4D97-AF65-F5344CB8AC3E}">
        <p14:creationId xmlns:p14="http://schemas.microsoft.com/office/powerpoint/2010/main" val="928053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a:extLst>
            <a:ext uri="{FF2B5EF4-FFF2-40B4-BE49-F238E27FC236}">
              <a16:creationId xmlns:a16="http://schemas.microsoft.com/office/drawing/2014/main" id="{F6F6E87F-FF89-FA4A-E4C4-0365F34E20B9}"/>
            </a:ext>
          </a:extLst>
        </p:cNvPr>
        <p:cNvGrpSpPr/>
        <p:nvPr/>
      </p:nvGrpSpPr>
      <p:grpSpPr>
        <a:xfrm>
          <a:off x="0" y="0"/>
          <a:ext cx="0" cy="0"/>
          <a:chOff x="0" y="0"/>
          <a:chExt cx="0" cy="0"/>
        </a:xfrm>
      </p:grpSpPr>
      <p:sp>
        <p:nvSpPr>
          <p:cNvPr id="20" name="TextBox 23">
            <a:extLst>
              <a:ext uri="{FF2B5EF4-FFF2-40B4-BE49-F238E27FC236}">
                <a16:creationId xmlns:a16="http://schemas.microsoft.com/office/drawing/2014/main" id="{635156BF-A62C-114D-0D9B-C847EE4C9120}"/>
              </a:ext>
            </a:extLst>
          </p:cNvPr>
          <p:cNvSpPr txBox="1"/>
          <p:nvPr/>
        </p:nvSpPr>
        <p:spPr>
          <a:xfrm>
            <a:off x="188161" y="9875363"/>
            <a:ext cx="2630913" cy="385683"/>
          </a:xfrm>
          <a:prstGeom prst="rect">
            <a:avLst/>
          </a:prstGeom>
        </p:spPr>
        <p:txBody>
          <a:bodyPr wrap="square" lIns="0" tIns="0" rIns="0" bIns="0" rtlCol="0" anchor="t">
            <a:spAutoFit/>
          </a:bodyPr>
          <a:lstStyle/>
          <a:p>
            <a:pPr marL="0" lvl="0" indent="0" algn="l">
              <a:lnSpc>
                <a:spcPts val="3639"/>
              </a:lnSpc>
              <a:spcBef>
                <a:spcPct val="0"/>
              </a:spcBef>
            </a:pPr>
            <a:r>
              <a:rPr lang="en-US" sz="1400" b="1" dirty="0">
                <a:solidFill>
                  <a:srgbClr val="2A2E3A"/>
                </a:solidFill>
                <a:latin typeface="Helios"/>
                <a:ea typeface="Helios"/>
                <a:cs typeface="Helios"/>
                <a:sym typeface="Helios"/>
              </a:rPr>
              <a:t>S VENKATRAM &amp; CO LLP</a:t>
            </a:r>
            <a:endParaRPr lang="en-US" sz="1400" b="1" u="none" dirty="0">
              <a:solidFill>
                <a:srgbClr val="2A2E3A"/>
              </a:solidFill>
              <a:latin typeface="Helios"/>
              <a:ea typeface="Helios"/>
              <a:cs typeface="Helios"/>
              <a:sym typeface="Helios"/>
            </a:endParaRPr>
          </a:p>
        </p:txBody>
      </p:sp>
      <p:sp>
        <p:nvSpPr>
          <p:cNvPr id="21" name="TextBox 23">
            <a:extLst>
              <a:ext uri="{FF2B5EF4-FFF2-40B4-BE49-F238E27FC236}">
                <a16:creationId xmlns:a16="http://schemas.microsoft.com/office/drawing/2014/main" id="{D6FAF002-23E7-E4C4-9E00-C8704A78256E}"/>
              </a:ext>
            </a:extLst>
          </p:cNvPr>
          <p:cNvSpPr txBox="1"/>
          <p:nvPr/>
        </p:nvSpPr>
        <p:spPr>
          <a:xfrm>
            <a:off x="15484304" y="9875362"/>
            <a:ext cx="2630913" cy="396904"/>
          </a:xfrm>
          <a:prstGeom prst="rect">
            <a:avLst/>
          </a:prstGeom>
        </p:spPr>
        <p:txBody>
          <a:bodyPr wrap="square" lIns="0" tIns="0" rIns="0" bIns="0" rtlCol="0" anchor="t">
            <a:spAutoFit/>
          </a:bodyPr>
          <a:lstStyle/>
          <a:p>
            <a:pPr marL="0" lvl="0" indent="0" algn="r">
              <a:lnSpc>
                <a:spcPts val="3639"/>
              </a:lnSpc>
              <a:spcBef>
                <a:spcPct val="0"/>
              </a:spcBef>
            </a:pPr>
            <a:r>
              <a:rPr lang="en-US" b="1" u="none" dirty="0">
                <a:solidFill>
                  <a:srgbClr val="2A2E3A"/>
                </a:solidFill>
                <a:latin typeface="Helios"/>
                <a:ea typeface="Helios"/>
                <a:cs typeface="Helios"/>
                <a:sym typeface="Helios"/>
              </a:rPr>
              <a:t>13</a:t>
            </a:r>
          </a:p>
        </p:txBody>
      </p:sp>
      <p:grpSp>
        <p:nvGrpSpPr>
          <p:cNvPr id="4" name="Group 2">
            <a:extLst>
              <a:ext uri="{FF2B5EF4-FFF2-40B4-BE49-F238E27FC236}">
                <a16:creationId xmlns:a16="http://schemas.microsoft.com/office/drawing/2014/main" id="{F3367D9C-372F-521F-F72B-FC2E13DAE8E1}"/>
              </a:ext>
            </a:extLst>
          </p:cNvPr>
          <p:cNvGrpSpPr/>
          <p:nvPr/>
        </p:nvGrpSpPr>
        <p:grpSpPr>
          <a:xfrm>
            <a:off x="-18585" y="8427"/>
            <a:ext cx="18288000" cy="1884346"/>
            <a:chOff x="0" y="0"/>
            <a:chExt cx="4816593" cy="616426"/>
          </a:xfrm>
        </p:grpSpPr>
        <p:sp>
          <p:nvSpPr>
            <p:cNvPr id="5" name="Freeform 3">
              <a:extLst>
                <a:ext uri="{FF2B5EF4-FFF2-40B4-BE49-F238E27FC236}">
                  <a16:creationId xmlns:a16="http://schemas.microsoft.com/office/drawing/2014/main" id="{B633E555-AE7C-52D8-985D-2C9FAC530C69}"/>
                </a:ext>
              </a:extLst>
            </p:cNvPr>
            <p:cNvSpPr/>
            <p:nvPr/>
          </p:nvSpPr>
          <p:spPr>
            <a:xfrm>
              <a:off x="0" y="0"/>
              <a:ext cx="4816592" cy="616426"/>
            </a:xfrm>
            <a:custGeom>
              <a:avLst/>
              <a:gdLst/>
              <a:ahLst/>
              <a:cxnLst/>
              <a:rect l="l" t="t" r="r" b="b"/>
              <a:pathLst>
                <a:path w="4816592" h="616426">
                  <a:moveTo>
                    <a:pt x="0" y="0"/>
                  </a:moveTo>
                  <a:lnTo>
                    <a:pt x="4816592" y="0"/>
                  </a:lnTo>
                  <a:lnTo>
                    <a:pt x="4816592" y="616426"/>
                  </a:lnTo>
                  <a:lnTo>
                    <a:pt x="0" y="616426"/>
                  </a:lnTo>
                  <a:close/>
                </a:path>
              </a:pathLst>
            </a:custGeom>
            <a:solidFill>
              <a:srgbClr val="153969"/>
            </a:solidFill>
          </p:spPr>
          <p:txBody>
            <a:bodyPr/>
            <a:lstStyle/>
            <a:p>
              <a:endParaRPr lang="en-IN"/>
            </a:p>
          </p:txBody>
        </p:sp>
        <p:sp>
          <p:nvSpPr>
            <p:cNvPr id="10" name="TextBox 4">
              <a:extLst>
                <a:ext uri="{FF2B5EF4-FFF2-40B4-BE49-F238E27FC236}">
                  <a16:creationId xmlns:a16="http://schemas.microsoft.com/office/drawing/2014/main" id="{13AB7991-18E7-33ED-102E-52C30E3CA4E0}"/>
                </a:ext>
              </a:extLst>
            </p:cNvPr>
            <p:cNvSpPr txBox="1"/>
            <p:nvPr/>
          </p:nvSpPr>
          <p:spPr>
            <a:xfrm>
              <a:off x="0" y="-57150"/>
              <a:ext cx="4816593" cy="673576"/>
            </a:xfrm>
            <a:prstGeom prst="rect">
              <a:avLst/>
            </a:prstGeom>
          </p:spPr>
          <p:txBody>
            <a:bodyPr lIns="50800" tIns="50800" rIns="50800" bIns="50800" rtlCol="0" anchor="ctr"/>
            <a:lstStyle/>
            <a:p>
              <a:pPr algn="ctr">
                <a:lnSpc>
                  <a:spcPts val="3639"/>
                </a:lnSpc>
              </a:pPr>
              <a:endParaRPr/>
            </a:p>
          </p:txBody>
        </p:sp>
      </p:grpSp>
      <p:grpSp>
        <p:nvGrpSpPr>
          <p:cNvPr id="12" name="Group 24">
            <a:extLst>
              <a:ext uri="{FF2B5EF4-FFF2-40B4-BE49-F238E27FC236}">
                <a16:creationId xmlns:a16="http://schemas.microsoft.com/office/drawing/2014/main" id="{5FA0D830-E267-BC4B-8C52-E9FF9629F7C7}"/>
              </a:ext>
            </a:extLst>
          </p:cNvPr>
          <p:cNvGrpSpPr/>
          <p:nvPr/>
        </p:nvGrpSpPr>
        <p:grpSpPr>
          <a:xfrm>
            <a:off x="35761" y="31592"/>
            <a:ext cx="18288000" cy="1861179"/>
            <a:chOff x="0" y="0"/>
            <a:chExt cx="24384000" cy="1883974"/>
          </a:xfrm>
        </p:grpSpPr>
        <p:pic>
          <p:nvPicPr>
            <p:cNvPr id="13" name="Picture 25">
              <a:extLst>
                <a:ext uri="{FF2B5EF4-FFF2-40B4-BE49-F238E27FC236}">
                  <a16:creationId xmlns:a16="http://schemas.microsoft.com/office/drawing/2014/main" id="{7250478A-0AD2-A405-73D1-07D4607FD5DA}"/>
                </a:ext>
              </a:extLst>
            </p:cNvPr>
            <p:cNvPicPr>
              <a:picLocks noChangeAspect="1"/>
            </p:cNvPicPr>
            <p:nvPr/>
          </p:nvPicPr>
          <p:blipFill>
            <a:blip r:embed="rId2">
              <a:alphaModFix amt="14000"/>
            </a:blip>
            <a:srcRect t="45734" b="45734"/>
            <a:stretch>
              <a:fillRect/>
            </a:stretch>
          </p:blipFill>
          <p:spPr>
            <a:xfrm>
              <a:off x="0" y="0"/>
              <a:ext cx="24384000" cy="1883974"/>
            </a:xfrm>
            <a:prstGeom prst="rect">
              <a:avLst/>
            </a:prstGeom>
          </p:spPr>
        </p:pic>
      </p:grpSp>
      <p:sp>
        <p:nvSpPr>
          <p:cNvPr id="34" name="TextBox 9">
            <a:extLst>
              <a:ext uri="{FF2B5EF4-FFF2-40B4-BE49-F238E27FC236}">
                <a16:creationId xmlns:a16="http://schemas.microsoft.com/office/drawing/2014/main" id="{4D18F808-0BAC-7C04-AAE0-B51D7F0B924B}"/>
              </a:ext>
            </a:extLst>
          </p:cNvPr>
          <p:cNvSpPr txBox="1"/>
          <p:nvPr/>
        </p:nvSpPr>
        <p:spPr>
          <a:xfrm>
            <a:off x="1559760" y="376199"/>
            <a:ext cx="15240000" cy="1107996"/>
          </a:xfrm>
          <a:prstGeom prst="rect">
            <a:avLst/>
          </a:prstGeom>
        </p:spPr>
        <p:txBody>
          <a:bodyPr wrap="square" lIns="0" tIns="0" rIns="0" bIns="0" rtlCol="0" anchor="t">
            <a:spAutoFit/>
          </a:bodyPr>
          <a:lstStyle/>
          <a:p>
            <a:pPr algn="ctr"/>
            <a:r>
              <a:rPr lang="en-US" sz="7200" b="1" dirty="0">
                <a:solidFill>
                  <a:schemeClr val="bg1"/>
                </a:solidFill>
              </a:rPr>
              <a:t>Changes in GST Rates of Services</a:t>
            </a:r>
          </a:p>
        </p:txBody>
      </p:sp>
      <p:sp>
        <p:nvSpPr>
          <p:cNvPr id="6" name="TextBox 5">
            <a:extLst>
              <a:ext uri="{FF2B5EF4-FFF2-40B4-BE49-F238E27FC236}">
                <a16:creationId xmlns:a16="http://schemas.microsoft.com/office/drawing/2014/main" id="{3887A5EE-6D1C-F267-6F0D-E05F2D43FCC1}"/>
              </a:ext>
            </a:extLst>
          </p:cNvPr>
          <p:cNvSpPr txBox="1"/>
          <p:nvPr/>
        </p:nvSpPr>
        <p:spPr>
          <a:xfrm>
            <a:off x="4440492" y="1459470"/>
            <a:ext cx="9478536" cy="369332"/>
          </a:xfrm>
          <a:prstGeom prst="rect">
            <a:avLst/>
          </a:prstGeom>
          <a:noFill/>
        </p:spPr>
        <p:txBody>
          <a:bodyPr wrap="square">
            <a:spAutoFit/>
          </a:bodyPr>
          <a:lstStyle/>
          <a:p>
            <a:pPr algn="ctr"/>
            <a:r>
              <a:rPr lang="en-US" sz="1800" b="1" dirty="0">
                <a:solidFill>
                  <a:schemeClr val="bg1"/>
                </a:solidFill>
                <a:latin typeface="Klein Bold"/>
                <a:ea typeface="Klein Bold"/>
                <a:cs typeface="Klein Bold"/>
                <a:sym typeface="Klein Bold"/>
              </a:rPr>
              <a:t>[Notification No. 07 to 09 /2024 CTR/ITR</a:t>
            </a:r>
            <a:r>
              <a:rPr lang="en-US" b="1" dirty="0">
                <a:solidFill>
                  <a:schemeClr val="bg1"/>
                </a:solidFill>
                <a:latin typeface="Klein Bold"/>
                <a:ea typeface="Klein Bold"/>
                <a:cs typeface="Klein Bold"/>
                <a:sym typeface="Klein Bold"/>
              </a:rPr>
              <a:t> </a:t>
            </a:r>
            <a:r>
              <a:rPr lang="en-US" sz="1800" b="1" dirty="0">
                <a:solidFill>
                  <a:schemeClr val="bg1"/>
                </a:solidFill>
                <a:latin typeface="Klein Bold"/>
                <a:ea typeface="Klein Bold"/>
                <a:cs typeface="Klein Bold"/>
                <a:sym typeface="Klein Bold"/>
              </a:rPr>
              <a:t>and Circular No. 234/28/2024-GST]</a:t>
            </a:r>
          </a:p>
        </p:txBody>
      </p:sp>
      <p:graphicFrame>
        <p:nvGraphicFramePr>
          <p:cNvPr id="14" name="Table 13">
            <a:extLst>
              <a:ext uri="{FF2B5EF4-FFF2-40B4-BE49-F238E27FC236}">
                <a16:creationId xmlns:a16="http://schemas.microsoft.com/office/drawing/2014/main" id="{3D801B9B-C5DB-D94E-FCE2-4D7D84C4DED8}"/>
              </a:ext>
            </a:extLst>
          </p:cNvPr>
          <p:cNvGraphicFramePr>
            <a:graphicFrameLocks noGrp="1"/>
          </p:cNvGraphicFramePr>
          <p:nvPr>
            <p:extLst>
              <p:ext uri="{D42A27DB-BD31-4B8C-83A1-F6EECF244321}">
                <p14:modId xmlns:p14="http://schemas.microsoft.com/office/powerpoint/2010/main" val="1254571406"/>
              </p:ext>
            </p:extLst>
          </p:nvPr>
        </p:nvGraphicFramePr>
        <p:xfrm>
          <a:off x="2479040" y="2912073"/>
          <a:ext cx="13292745" cy="6751735"/>
        </p:xfrm>
        <a:graphic>
          <a:graphicData uri="http://schemas.openxmlformats.org/drawingml/2006/table">
            <a:tbl>
              <a:tblPr firstRow="1" bandRow="1">
                <a:tableStyleId>{5C22544A-7EE6-4342-B048-85BDC9FD1C3A}</a:tableStyleId>
              </a:tblPr>
              <a:tblGrid>
                <a:gridCol w="1905326">
                  <a:extLst>
                    <a:ext uri="{9D8B030D-6E8A-4147-A177-3AD203B41FA5}">
                      <a16:colId xmlns:a16="http://schemas.microsoft.com/office/drawing/2014/main" val="1363850751"/>
                    </a:ext>
                  </a:extLst>
                </a:gridCol>
                <a:gridCol w="1981200">
                  <a:extLst>
                    <a:ext uri="{9D8B030D-6E8A-4147-A177-3AD203B41FA5}">
                      <a16:colId xmlns:a16="http://schemas.microsoft.com/office/drawing/2014/main" val="399341680"/>
                    </a:ext>
                  </a:extLst>
                </a:gridCol>
                <a:gridCol w="1981200">
                  <a:extLst>
                    <a:ext uri="{9D8B030D-6E8A-4147-A177-3AD203B41FA5}">
                      <a16:colId xmlns:a16="http://schemas.microsoft.com/office/drawing/2014/main" val="3625394415"/>
                    </a:ext>
                  </a:extLst>
                </a:gridCol>
                <a:gridCol w="3676921">
                  <a:extLst>
                    <a:ext uri="{9D8B030D-6E8A-4147-A177-3AD203B41FA5}">
                      <a16:colId xmlns:a16="http://schemas.microsoft.com/office/drawing/2014/main" val="1636954810"/>
                    </a:ext>
                  </a:extLst>
                </a:gridCol>
                <a:gridCol w="1703734">
                  <a:extLst>
                    <a:ext uri="{9D8B030D-6E8A-4147-A177-3AD203B41FA5}">
                      <a16:colId xmlns:a16="http://schemas.microsoft.com/office/drawing/2014/main" val="3196104174"/>
                    </a:ext>
                  </a:extLst>
                </a:gridCol>
                <a:gridCol w="2044364">
                  <a:extLst>
                    <a:ext uri="{9D8B030D-6E8A-4147-A177-3AD203B41FA5}">
                      <a16:colId xmlns:a16="http://schemas.microsoft.com/office/drawing/2014/main" val="2364423014"/>
                    </a:ext>
                  </a:extLst>
                </a:gridCol>
              </a:tblGrid>
              <a:tr h="1169361">
                <a:tc>
                  <a:txBody>
                    <a:bodyPr/>
                    <a:lstStyle/>
                    <a:p>
                      <a:pPr algn="ctr"/>
                      <a:r>
                        <a:rPr lang="en-IN" sz="2400" dirty="0">
                          <a:latin typeface="Helios" panose="020B0604020202020204" charset="0"/>
                        </a:rPr>
                        <a:t>Nature of property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Renting Purpose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Service Provider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Service Recipient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 Upto 09.10.2024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Effective from 10.10.2024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64023788"/>
                  </a:ext>
                </a:extLst>
              </a:tr>
              <a:tr h="809558">
                <a:tc rowSpan="6">
                  <a:txBody>
                    <a:bodyPr/>
                    <a:lstStyle/>
                    <a:p>
                      <a:pPr algn="ctr"/>
                      <a:r>
                        <a:rPr lang="en-IN" sz="2400" dirty="0">
                          <a:latin typeface="Helios" panose="020B0604020202020204" charset="0"/>
                        </a:rPr>
                        <a:t>Residential</a:t>
                      </a:r>
                    </a:p>
                    <a:p>
                      <a:pPr algn="ctr"/>
                      <a:r>
                        <a:rPr lang="en-IN" sz="2400" dirty="0">
                          <a:latin typeface="Helios" panose="020B0604020202020204" charset="0"/>
                        </a:rPr>
                        <a:t>Property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lang="en-IN" sz="2400" dirty="0">
                          <a:latin typeface="Helios" panose="020B0604020202020204" charset="0"/>
                        </a:rPr>
                        <a:t>Residential use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lang="en-IN" sz="2400" dirty="0">
                          <a:latin typeface="Helios" panose="020B0604020202020204" charset="0"/>
                        </a:rPr>
                        <a:t>Registered/</a:t>
                      </a:r>
                    </a:p>
                    <a:p>
                      <a:pPr algn="ctr"/>
                      <a:r>
                        <a:rPr lang="en-IN" sz="2400" dirty="0">
                          <a:latin typeface="Helios" panose="020B0604020202020204" charset="0"/>
                        </a:rPr>
                        <a:t>Unregistered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Registered</a:t>
                      </a:r>
                    </a:p>
                    <a:p>
                      <a:pPr algn="ctr"/>
                      <a:r>
                        <a:rPr lang="en-IN" sz="2400" dirty="0">
                          <a:latin typeface="Helios" panose="020B0604020202020204" charset="0"/>
                        </a:rPr>
                        <a:t>Proprietorship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Exempt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400" dirty="0">
                          <a:latin typeface="Helios" panose="020B0604020202020204" charset="0"/>
                        </a:rPr>
                        <a:t>Exempt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67825514"/>
                  </a:ext>
                </a:extLst>
              </a:tr>
              <a:tr h="809558">
                <a:tc vMerge="1">
                  <a:txBody>
                    <a:bodyPr/>
                    <a:lstStyle/>
                    <a:p>
                      <a:pPr algn="ctr"/>
                      <a:endParaRPr lang="en-IN" sz="2000" dirty="0">
                        <a:latin typeface="Helios" panose="020B0604020202020204" charset="0"/>
                      </a:endParaRPr>
                    </a:p>
                  </a:txBody>
                  <a:tcPr/>
                </a:tc>
                <a:tc vMerge="1">
                  <a:txBody>
                    <a:bodyPr/>
                    <a:lstStyle/>
                    <a:p>
                      <a:pPr algn="ctr"/>
                      <a:endParaRPr lang="en-IN" sz="2000" dirty="0">
                        <a:latin typeface="Helios" panose="020B0604020202020204" charset="0"/>
                      </a:endParaRPr>
                    </a:p>
                  </a:txBody>
                  <a:tcPr/>
                </a:tc>
                <a:tc vMerge="1">
                  <a:txBody>
                    <a:bodyPr/>
                    <a:lstStyle/>
                    <a:p>
                      <a:pPr algn="ctr"/>
                      <a:endParaRPr lang="en-IN" sz="2000" dirty="0">
                        <a:latin typeface="Helios" panose="020B0604020202020204" charset="0"/>
                      </a:endParaRPr>
                    </a:p>
                  </a:txBody>
                  <a:tcPr/>
                </a:tc>
                <a:tc>
                  <a:txBody>
                    <a:bodyPr/>
                    <a:lstStyle/>
                    <a:p>
                      <a:pPr algn="ctr"/>
                      <a:r>
                        <a:rPr lang="en-IN" sz="2400" dirty="0">
                          <a:latin typeface="Helios" panose="020B0604020202020204" charset="0"/>
                        </a:rPr>
                        <a:t>Registered other</a:t>
                      </a:r>
                    </a:p>
                    <a:p>
                      <a:pPr algn="ctr"/>
                      <a:r>
                        <a:rPr lang="en-IN" sz="2400" dirty="0">
                          <a:latin typeface="Helios" panose="020B0604020202020204" charset="0"/>
                        </a:rPr>
                        <a:t>than above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18% RCM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18% RCM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79309785"/>
                  </a:ext>
                </a:extLst>
              </a:tr>
              <a:tr h="559585">
                <a:tc vMerge="1">
                  <a:txBody>
                    <a:bodyPr/>
                    <a:lstStyle/>
                    <a:p>
                      <a:pPr algn="ctr"/>
                      <a:endParaRPr lang="en-IN" sz="2000" dirty="0">
                        <a:latin typeface="Helios" panose="020B0604020202020204" charset="0"/>
                      </a:endParaRPr>
                    </a:p>
                  </a:txBody>
                  <a:tcPr/>
                </a:tc>
                <a:tc vMerge="1">
                  <a:txBody>
                    <a:bodyPr/>
                    <a:lstStyle/>
                    <a:p>
                      <a:pPr algn="ctr"/>
                      <a:endParaRPr lang="en-IN" sz="2000" dirty="0">
                        <a:latin typeface="Helios" panose="020B0604020202020204" charset="0"/>
                      </a:endParaRPr>
                    </a:p>
                  </a:txBody>
                  <a:tcPr/>
                </a:tc>
                <a:tc vMerge="1">
                  <a:txBody>
                    <a:bodyPr/>
                    <a:lstStyle/>
                    <a:p>
                      <a:pPr algn="ctr"/>
                      <a:endParaRPr lang="en-IN" sz="2000" dirty="0">
                        <a:latin typeface="Helios" panose="020B0604020202020204" charset="0"/>
                      </a:endParaRPr>
                    </a:p>
                  </a:txBody>
                  <a:tcPr/>
                </a:tc>
                <a:tc>
                  <a:txBody>
                    <a:bodyPr/>
                    <a:lstStyle/>
                    <a:p>
                      <a:pPr algn="ctr"/>
                      <a:r>
                        <a:rPr lang="en-IN" sz="2400" dirty="0">
                          <a:latin typeface="Helios" panose="020B0604020202020204" charset="0"/>
                        </a:rPr>
                        <a:t>Unregistered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No GST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400" dirty="0">
                          <a:latin typeface="Helios" panose="020B0604020202020204" charset="0"/>
                        </a:rPr>
                        <a:t>No GST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0690387"/>
                  </a:ext>
                </a:extLst>
              </a:tr>
              <a:tr h="559585">
                <a:tc vMerge="1">
                  <a:txBody>
                    <a:bodyPr/>
                    <a:lstStyle/>
                    <a:p>
                      <a:pPr algn="ctr"/>
                      <a:endParaRPr lang="en-IN" sz="2000" dirty="0">
                        <a:latin typeface="Helios" panose="020B0604020202020204" charset="0"/>
                      </a:endParaRPr>
                    </a:p>
                  </a:txBody>
                  <a:tcPr/>
                </a:tc>
                <a:tc rowSpan="3">
                  <a:txBody>
                    <a:bodyPr/>
                    <a:lstStyle/>
                    <a:p>
                      <a:pPr algn="ctr"/>
                      <a:r>
                        <a:rPr lang="en-IN" sz="2400" dirty="0">
                          <a:latin typeface="Helios" panose="020B0604020202020204" charset="0"/>
                        </a:rPr>
                        <a:t>Commercial Use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Registered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Registered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18% RCM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400" dirty="0">
                          <a:latin typeface="Helios" panose="020B0604020202020204" charset="0"/>
                        </a:rPr>
                        <a:t>18% RCM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64367250"/>
                  </a:ext>
                </a:extLst>
              </a:tr>
              <a:tr h="559585">
                <a:tc vMerge="1">
                  <a:txBody>
                    <a:bodyPr/>
                    <a:lstStyle/>
                    <a:p>
                      <a:pPr algn="ctr"/>
                      <a:endParaRPr lang="en-IN" sz="2000" dirty="0">
                        <a:latin typeface="Helios" panose="020B0604020202020204" charset="0"/>
                      </a:endParaRPr>
                    </a:p>
                  </a:txBody>
                  <a:tcPr/>
                </a:tc>
                <a:tc vMerge="1">
                  <a:txBody>
                    <a:bodyPr/>
                    <a:lstStyle/>
                    <a:p>
                      <a:pPr algn="ctr"/>
                      <a:endParaRPr lang="en-IN" sz="2000" dirty="0">
                        <a:latin typeface="Helios" panose="020B0604020202020204" charset="0"/>
                      </a:endParaRPr>
                    </a:p>
                  </a:txBody>
                  <a:tcPr/>
                </a:tc>
                <a:tc>
                  <a:txBody>
                    <a:bodyPr/>
                    <a:lstStyle/>
                    <a:p>
                      <a:pPr algn="ctr"/>
                      <a:r>
                        <a:rPr lang="en-IN" sz="2400" dirty="0">
                          <a:latin typeface="Helios" panose="020B0604020202020204" charset="0"/>
                        </a:rPr>
                        <a:t>Unregistered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Registered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18% RCM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400" dirty="0">
                          <a:latin typeface="Helios" panose="020B0604020202020204" charset="0"/>
                        </a:rPr>
                        <a:t>18% RCM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8099722"/>
                  </a:ext>
                </a:extLst>
              </a:tr>
              <a:tr h="559585">
                <a:tc vMerge="1">
                  <a:txBody>
                    <a:bodyPr/>
                    <a:lstStyle/>
                    <a:p>
                      <a:pPr algn="ctr"/>
                      <a:endParaRPr lang="en-IN" sz="2000" dirty="0">
                        <a:latin typeface="Helios" panose="020B0604020202020204" charset="0"/>
                      </a:endParaRPr>
                    </a:p>
                  </a:txBody>
                  <a:tcPr/>
                </a:tc>
                <a:tc vMerge="1">
                  <a:txBody>
                    <a:bodyPr/>
                    <a:lstStyle/>
                    <a:p>
                      <a:pPr algn="ctr"/>
                      <a:endParaRPr lang="en-IN" sz="2000" dirty="0">
                        <a:latin typeface="Helios" panose="020B0604020202020204" charset="0"/>
                      </a:endParaRPr>
                    </a:p>
                  </a:txBody>
                  <a:tcPr/>
                </a:tc>
                <a:tc>
                  <a:txBody>
                    <a:bodyPr/>
                    <a:lstStyle/>
                    <a:p>
                      <a:pPr algn="ctr"/>
                      <a:r>
                        <a:rPr lang="en-IN" sz="2400" dirty="0">
                          <a:latin typeface="Helios" panose="020B0604020202020204" charset="0"/>
                        </a:rPr>
                        <a:t>Registered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Unregistered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18% FCM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400" dirty="0">
                          <a:latin typeface="Helios" panose="020B0604020202020204" charset="0"/>
                        </a:rPr>
                        <a:t>18% FCM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49260405"/>
                  </a:ext>
                </a:extLst>
              </a:tr>
              <a:tr h="559585">
                <a:tc rowSpan="3">
                  <a:txBody>
                    <a:bodyPr/>
                    <a:lstStyle/>
                    <a:p>
                      <a:pPr algn="ctr"/>
                      <a:r>
                        <a:rPr lang="en-IN" sz="2400" dirty="0">
                          <a:latin typeface="Helios" panose="020B0604020202020204" charset="0"/>
                        </a:rPr>
                        <a:t>Commercial </a:t>
                      </a:r>
                    </a:p>
                    <a:p>
                      <a:pPr algn="ctr"/>
                      <a:r>
                        <a:rPr lang="en-IN" sz="2400" dirty="0">
                          <a:latin typeface="Helios" panose="020B0604020202020204" charset="0"/>
                        </a:rPr>
                        <a:t>Property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lang="en-IN" sz="2400" dirty="0">
                          <a:latin typeface="Helios" panose="020B0604020202020204" charset="0"/>
                        </a:rPr>
                        <a:t>Commercial use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Registered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Registered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18% FCM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400" dirty="0">
                          <a:latin typeface="Helios" panose="020B0604020202020204" charset="0"/>
                        </a:rPr>
                        <a:t>18% FCM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8026350"/>
                  </a:ext>
                </a:extLst>
              </a:tr>
              <a:tr h="559585">
                <a:tc vMerge="1">
                  <a:txBody>
                    <a:bodyPr/>
                    <a:lstStyle/>
                    <a:p>
                      <a:pPr algn="ctr"/>
                      <a:endParaRPr lang="en-IN" sz="2000" dirty="0">
                        <a:latin typeface="Helios" panose="020B0604020202020204" charset="0"/>
                      </a:endParaRPr>
                    </a:p>
                  </a:txBody>
                  <a:tcPr/>
                </a:tc>
                <a:tc vMerge="1">
                  <a:txBody>
                    <a:bodyPr/>
                    <a:lstStyle/>
                    <a:p>
                      <a:pPr algn="ctr"/>
                      <a:endParaRPr lang="en-IN" sz="2000" dirty="0">
                        <a:latin typeface="Helios" panose="020B0604020202020204" charset="0"/>
                      </a:endParaRPr>
                    </a:p>
                  </a:txBody>
                  <a:tcPr/>
                </a:tc>
                <a:tc>
                  <a:txBody>
                    <a:bodyPr/>
                    <a:lstStyle/>
                    <a:p>
                      <a:pPr algn="ctr"/>
                      <a:r>
                        <a:rPr lang="en-IN" sz="2400" dirty="0">
                          <a:latin typeface="Helios" panose="020B0604020202020204" charset="0"/>
                        </a:rPr>
                        <a:t>Registered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400" dirty="0">
                          <a:latin typeface="Helios" panose="020B0604020202020204" charset="0"/>
                        </a:rPr>
                        <a:t>Unregistered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18% FCM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400" dirty="0">
                          <a:latin typeface="Helios" panose="020B0604020202020204" charset="0"/>
                        </a:rPr>
                        <a:t>18% FCM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37670808"/>
                  </a:ext>
                </a:extLst>
              </a:tr>
              <a:tr h="559585">
                <a:tc vMerge="1">
                  <a:txBody>
                    <a:bodyPr/>
                    <a:lstStyle/>
                    <a:p>
                      <a:pPr algn="ctr"/>
                      <a:endParaRPr lang="en-IN" sz="2000" dirty="0">
                        <a:latin typeface="Helios" panose="020B0604020202020204" charset="0"/>
                      </a:endParaRPr>
                    </a:p>
                  </a:txBody>
                  <a:tcPr/>
                </a:tc>
                <a:tc vMerge="1">
                  <a:txBody>
                    <a:bodyPr/>
                    <a:lstStyle/>
                    <a:p>
                      <a:pPr algn="ctr"/>
                      <a:endParaRPr lang="en-IN" sz="2000" dirty="0">
                        <a:latin typeface="Helios" panose="020B0604020202020204" charset="0"/>
                      </a:endParaRPr>
                    </a:p>
                  </a:txBody>
                  <a:tcPr/>
                </a:tc>
                <a:tc>
                  <a:txBody>
                    <a:bodyPr/>
                    <a:lstStyle/>
                    <a:p>
                      <a:pPr algn="ctr"/>
                      <a:r>
                        <a:rPr lang="en-IN" sz="2400" dirty="0">
                          <a:latin typeface="Helios" panose="020B0604020202020204" charset="0"/>
                        </a:rPr>
                        <a:t>Unregistered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Registered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No GST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400" b="1" dirty="0">
                          <a:latin typeface="Helios" panose="020B0604020202020204" charset="0"/>
                        </a:rPr>
                        <a:t>18% RCM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04038096"/>
                  </a:ext>
                </a:extLst>
              </a:tr>
            </a:tbl>
          </a:graphicData>
        </a:graphic>
      </p:graphicFrame>
      <p:sp>
        <p:nvSpPr>
          <p:cNvPr id="16" name="TextBox 15">
            <a:extLst>
              <a:ext uri="{FF2B5EF4-FFF2-40B4-BE49-F238E27FC236}">
                <a16:creationId xmlns:a16="http://schemas.microsoft.com/office/drawing/2014/main" id="{B1058309-937B-DE60-9ACE-F04C48AF8557}"/>
              </a:ext>
            </a:extLst>
          </p:cNvPr>
          <p:cNvSpPr txBox="1"/>
          <p:nvPr/>
        </p:nvSpPr>
        <p:spPr>
          <a:xfrm>
            <a:off x="476713" y="2136082"/>
            <a:ext cx="17297400" cy="584775"/>
          </a:xfrm>
          <a:prstGeom prst="rect">
            <a:avLst/>
          </a:prstGeom>
          <a:noFill/>
        </p:spPr>
        <p:txBody>
          <a:bodyPr wrap="square">
            <a:spAutoFit/>
          </a:bodyPr>
          <a:lstStyle/>
          <a:p>
            <a:pPr algn="ctr"/>
            <a:r>
              <a:rPr lang="en-IN" sz="3200" b="1" u="sng" dirty="0">
                <a:latin typeface="Helios" panose="020B0604020202020204" charset="0"/>
              </a:rPr>
              <a:t>RCM on Renting of Non-Residential Properties </a:t>
            </a:r>
            <a:r>
              <a:rPr lang="en-IN" sz="3200" dirty="0">
                <a:latin typeface="Helios" panose="020B0604020202020204" charset="0"/>
              </a:rPr>
              <a:t>– aimed to prevent revenue leakage</a:t>
            </a:r>
          </a:p>
        </p:txBody>
      </p:sp>
    </p:spTree>
    <p:extLst>
      <p:ext uri="{BB962C8B-B14F-4D97-AF65-F5344CB8AC3E}">
        <p14:creationId xmlns:p14="http://schemas.microsoft.com/office/powerpoint/2010/main" val="16236097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a:extLst>
            <a:ext uri="{FF2B5EF4-FFF2-40B4-BE49-F238E27FC236}">
              <a16:creationId xmlns:a16="http://schemas.microsoft.com/office/drawing/2014/main" id="{129D932A-E78C-A521-C3DF-C442C374A2C3}"/>
            </a:ext>
          </a:extLst>
        </p:cNvPr>
        <p:cNvGrpSpPr/>
        <p:nvPr/>
      </p:nvGrpSpPr>
      <p:grpSpPr>
        <a:xfrm>
          <a:off x="0" y="0"/>
          <a:ext cx="0" cy="0"/>
          <a:chOff x="0" y="0"/>
          <a:chExt cx="0" cy="0"/>
        </a:xfrm>
      </p:grpSpPr>
      <p:sp>
        <p:nvSpPr>
          <p:cNvPr id="20" name="TextBox 23">
            <a:extLst>
              <a:ext uri="{FF2B5EF4-FFF2-40B4-BE49-F238E27FC236}">
                <a16:creationId xmlns:a16="http://schemas.microsoft.com/office/drawing/2014/main" id="{6E02A642-5A3C-37F1-6D48-6D1FDD0D6AAC}"/>
              </a:ext>
            </a:extLst>
          </p:cNvPr>
          <p:cNvSpPr txBox="1"/>
          <p:nvPr/>
        </p:nvSpPr>
        <p:spPr>
          <a:xfrm>
            <a:off x="188161" y="9875363"/>
            <a:ext cx="2630913" cy="385683"/>
          </a:xfrm>
          <a:prstGeom prst="rect">
            <a:avLst/>
          </a:prstGeom>
        </p:spPr>
        <p:txBody>
          <a:bodyPr wrap="square" lIns="0" tIns="0" rIns="0" bIns="0" rtlCol="0" anchor="t">
            <a:spAutoFit/>
          </a:bodyPr>
          <a:lstStyle/>
          <a:p>
            <a:pPr marL="0" lvl="0" indent="0" algn="l">
              <a:lnSpc>
                <a:spcPts val="3639"/>
              </a:lnSpc>
              <a:spcBef>
                <a:spcPct val="0"/>
              </a:spcBef>
            </a:pPr>
            <a:r>
              <a:rPr lang="en-US" sz="1400" b="1" dirty="0">
                <a:solidFill>
                  <a:srgbClr val="2A2E3A"/>
                </a:solidFill>
                <a:latin typeface="Helios"/>
                <a:ea typeface="Helios"/>
                <a:cs typeface="Helios"/>
                <a:sym typeface="Helios"/>
              </a:rPr>
              <a:t>S VENKATRAM &amp; CO LLP</a:t>
            </a:r>
            <a:endParaRPr lang="en-US" sz="1400" b="1" u="none" dirty="0">
              <a:solidFill>
                <a:srgbClr val="2A2E3A"/>
              </a:solidFill>
              <a:latin typeface="Helios"/>
              <a:ea typeface="Helios"/>
              <a:cs typeface="Helios"/>
              <a:sym typeface="Helios"/>
            </a:endParaRPr>
          </a:p>
        </p:txBody>
      </p:sp>
      <p:sp>
        <p:nvSpPr>
          <p:cNvPr id="21" name="TextBox 23">
            <a:extLst>
              <a:ext uri="{FF2B5EF4-FFF2-40B4-BE49-F238E27FC236}">
                <a16:creationId xmlns:a16="http://schemas.microsoft.com/office/drawing/2014/main" id="{885F5CBD-317B-9F80-3214-06F01E0973B3}"/>
              </a:ext>
            </a:extLst>
          </p:cNvPr>
          <p:cNvSpPr txBox="1"/>
          <p:nvPr/>
        </p:nvSpPr>
        <p:spPr>
          <a:xfrm>
            <a:off x="15484304" y="9875362"/>
            <a:ext cx="2630913" cy="396904"/>
          </a:xfrm>
          <a:prstGeom prst="rect">
            <a:avLst/>
          </a:prstGeom>
        </p:spPr>
        <p:txBody>
          <a:bodyPr wrap="square" lIns="0" tIns="0" rIns="0" bIns="0" rtlCol="0" anchor="t">
            <a:spAutoFit/>
          </a:bodyPr>
          <a:lstStyle/>
          <a:p>
            <a:pPr marL="0" lvl="0" indent="0" algn="r">
              <a:lnSpc>
                <a:spcPts val="3639"/>
              </a:lnSpc>
              <a:spcBef>
                <a:spcPct val="0"/>
              </a:spcBef>
            </a:pPr>
            <a:r>
              <a:rPr lang="en-US" b="1" u="none" dirty="0">
                <a:solidFill>
                  <a:srgbClr val="2A2E3A"/>
                </a:solidFill>
                <a:latin typeface="Helios"/>
                <a:ea typeface="Helios"/>
                <a:cs typeface="Helios"/>
                <a:sym typeface="Helios"/>
              </a:rPr>
              <a:t>14</a:t>
            </a:r>
          </a:p>
        </p:txBody>
      </p:sp>
      <p:grpSp>
        <p:nvGrpSpPr>
          <p:cNvPr id="4" name="Group 2">
            <a:extLst>
              <a:ext uri="{FF2B5EF4-FFF2-40B4-BE49-F238E27FC236}">
                <a16:creationId xmlns:a16="http://schemas.microsoft.com/office/drawing/2014/main" id="{9413A988-26FE-014E-3B9A-AD2EACF5A760}"/>
              </a:ext>
            </a:extLst>
          </p:cNvPr>
          <p:cNvGrpSpPr/>
          <p:nvPr/>
        </p:nvGrpSpPr>
        <p:grpSpPr>
          <a:xfrm>
            <a:off x="-18585" y="8427"/>
            <a:ext cx="18288000" cy="1884346"/>
            <a:chOff x="0" y="0"/>
            <a:chExt cx="4816593" cy="616426"/>
          </a:xfrm>
        </p:grpSpPr>
        <p:sp>
          <p:nvSpPr>
            <p:cNvPr id="5" name="Freeform 3">
              <a:extLst>
                <a:ext uri="{FF2B5EF4-FFF2-40B4-BE49-F238E27FC236}">
                  <a16:creationId xmlns:a16="http://schemas.microsoft.com/office/drawing/2014/main" id="{5A919EB5-DC29-B692-C17D-E999350A6F5C}"/>
                </a:ext>
              </a:extLst>
            </p:cNvPr>
            <p:cNvSpPr/>
            <p:nvPr/>
          </p:nvSpPr>
          <p:spPr>
            <a:xfrm>
              <a:off x="0" y="0"/>
              <a:ext cx="4816592" cy="616426"/>
            </a:xfrm>
            <a:custGeom>
              <a:avLst/>
              <a:gdLst/>
              <a:ahLst/>
              <a:cxnLst/>
              <a:rect l="l" t="t" r="r" b="b"/>
              <a:pathLst>
                <a:path w="4816592" h="616426">
                  <a:moveTo>
                    <a:pt x="0" y="0"/>
                  </a:moveTo>
                  <a:lnTo>
                    <a:pt x="4816592" y="0"/>
                  </a:lnTo>
                  <a:lnTo>
                    <a:pt x="4816592" y="616426"/>
                  </a:lnTo>
                  <a:lnTo>
                    <a:pt x="0" y="616426"/>
                  </a:lnTo>
                  <a:close/>
                </a:path>
              </a:pathLst>
            </a:custGeom>
            <a:solidFill>
              <a:srgbClr val="153969"/>
            </a:solidFill>
          </p:spPr>
          <p:txBody>
            <a:bodyPr/>
            <a:lstStyle/>
            <a:p>
              <a:endParaRPr lang="en-IN"/>
            </a:p>
          </p:txBody>
        </p:sp>
        <p:sp>
          <p:nvSpPr>
            <p:cNvPr id="10" name="TextBox 4">
              <a:extLst>
                <a:ext uri="{FF2B5EF4-FFF2-40B4-BE49-F238E27FC236}">
                  <a16:creationId xmlns:a16="http://schemas.microsoft.com/office/drawing/2014/main" id="{7D09FB96-B73F-543D-97C1-C414C64422A5}"/>
                </a:ext>
              </a:extLst>
            </p:cNvPr>
            <p:cNvSpPr txBox="1"/>
            <p:nvPr/>
          </p:nvSpPr>
          <p:spPr>
            <a:xfrm>
              <a:off x="0" y="-57150"/>
              <a:ext cx="4816593" cy="673576"/>
            </a:xfrm>
            <a:prstGeom prst="rect">
              <a:avLst/>
            </a:prstGeom>
          </p:spPr>
          <p:txBody>
            <a:bodyPr lIns="50800" tIns="50800" rIns="50800" bIns="50800" rtlCol="0" anchor="ctr"/>
            <a:lstStyle/>
            <a:p>
              <a:pPr algn="ctr">
                <a:lnSpc>
                  <a:spcPts val="3639"/>
                </a:lnSpc>
              </a:pPr>
              <a:endParaRPr/>
            </a:p>
          </p:txBody>
        </p:sp>
      </p:grpSp>
      <p:grpSp>
        <p:nvGrpSpPr>
          <p:cNvPr id="12" name="Group 24">
            <a:extLst>
              <a:ext uri="{FF2B5EF4-FFF2-40B4-BE49-F238E27FC236}">
                <a16:creationId xmlns:a16="http://schemas.microsoft.com/office/drawing/2014/main" id="{38617ECF-8F60-4B21-BCA3-0B87D50959CC}"/>
              </a:ext>
            </a:extLst>
          </p:cNvPr>
          <p:cNvGrpSpPr/>
          <p:nvPr/>
        </p:nvGrpSpPr>
        <p:grpSpPr>
          <a:xfrm>
            <a:off x="35761" y="31592"/>
            <a:ext cx="18288000" cy="1861179"/>
            <a:chOff x="0" y="0"/>
            <a:chExt cx="24384000" cy="1883974"/>
          </a:xfrm>
        </p:grpSpPr>
        <p:pic>
          <p:nvPicPr>
            <p:cNvPr id="13" name="Picture 25">
              <a:extLst>
                <a:ext uri="{FF2B5EF4-FFF2-40B4-BE49-F238E27FC236}">
                  <a16:creationId xmlns:a16="http://schemas.microsoft.com/office/drawing/2014/main" id="{EA8645CB-FFAF-9349-C003-89058BB84986}"/>
                </a:ext>
              </a:extLst>
            </p:cNvPr>
            <p:cNvPicPr>
              <a:picLocks noChangeAspect="1"/>
            </p:cNvPicPr>
            <p:nvPr/>
          </p:nvPicPr>
          <p:blipFill>
            <a:blip r:embed="rId2">
              <a:alphaModFix amt="14000"/>
            </a:blip>
            <a:srcRect t="45734" b="45734"/>
            <a:stretch>
              <a:fillRect/>
            </a:stretch>
          </p:blipFill>
          <p:spPr>
            <a:xfrm>
              <a:off x="0" y="0"/>
              <a:ext cx="24384000" cy="1883974"/>
            </a:xfrm>
            <a:prstGeom prst="rect">
              <a:avLst/>
            </a:prstGeom>
          </p:spPr>
        </p:pic>
      </p:grpSp>
      <p:sp>
        <p:nvSpPr>
          <p:cNvPr id="34" name="TextBox 9">
            <a:extLst>
              <a:ext uri="{FF2B5EF4-FFF2-40B4-BE49-F238E27FC236}">
                <a16:creationId xmlns:a16="http://schemas.microsoft.com/office/drawing/2014/main" id="{ABEE72AA-943B-AF74-99E4-C81E8A56AB91}"/>
              </a:ext>
            </a:extLst>
          </p:cNvPr>
          <p:cNvSpPr txBox="1"/>
          <p:nvPr/>
        </p:nvSpPr>
        <p:spPr>
          <a:xfrm>
            <a:off x="1559760" y="376199"/>
            <a:ext cx="15240000" cy="1107996"/>
          </a:xfrm>
          <a:prstGeom prst="rect">
            <a:avLst/>
          </a:prstGeom>
        </p:spPr>
        <p:txBody>
          <a:bodyPr wrap="square" lIns="0" tIns="0" rIns="0" bIns="0" rtlCol="0" anchor="t">
            <a:spAutoFit/>
          </a:bodyPr>
          <a:lstStyle/>
          <a:p>
            <a:pPr algn="ctr"/>
            <a:r>
              <a:rPr lang="en-US" sz="7200" b="1" dirty="0">
                <a:solidFill>
                  <a:schemeClr val="bg1"/>
                </a:solidFill>
              </a:rPr>
              <a:t>Changes in GST Rates of Services</a:t>
            </a:r>
          </a:p>
        </p:txBody>
      </p:sp>
      <p:sp>
        <p:nvSpPr>
          <p:cNvPr id="6" name="TextBox 5">
            <a:extLst>
              <a:ext uri="{FF2B5EF4-FFF2-40B4-BE49-F238E27FC236}">
                <a16:creationId xmlns:a16="http://schemas.microsoft.com/office/drawing/2014/main" id="{069BBE4F-27C1-5CF7-7BF6-E189E2D253FD}"/>
              </a:ext>
            </a:extLst>
          </p:cNvPr>
          <p:cNvSpPr txBox="1"/>
          <p:nvPr/>
        </p:nvSpPr>
        <p:spPr>
          <a:xfrm>
            <a:off x="4440492" y="1459470"/>
            <a:ext cx="9478536" cy="369332"/>
          </a:xfrm>
          <a:prstGeom prst="rect">
            <a:avLst/>
          </a:prstGeom>
          <a:noFill/>
        </p:spPr>
        <p:txBody>
          <a:bodyPr wrap="square">
            <a:spAutoFit/>
          </a:bodyPr>
          <a:lstStyle/>
          <a:p>
            <a:pPr algn="ctr"/>
            <a:r>
              <a:rPr lang="en-US" sz="1800" b="1" dirty="0">
                <a:solidFill>
                  <a:schemeClr val="bg1"/>
                </a:solidFill>
                <a:latin typeface="Klein Bold"/>
                <a:ea typeface="Klein Bold"/>
                <a:cs typeface="Klein Bold"/>
                <a:sym typeface="Klein Bold"/>
              </a:rPr>
              <a:t>[Notification No. 07 to 09 /2024 CTR/ITR</a:t>
            </a:r>
            <a:r>
              <a:rPr lang="en-US" b="1" dirty="0">
                <a:solidFill>
                  <a:schemeClr val="bg1"/>
                </a:solidFill>
                <a:latin typeface="Klein Bold"/>
                <a:ea typeface="Klein Bold"/>
                <a:cs typeface="Klein Bold"/>
                <a:sym typeface="Klein Bold"/>
              </a:rPr>
              <a:t> </a:t>
            </a:r>
            <a:r>
              <a:rPr lang="en-US" sz="1800" b="1" dirty="0">
                <a:solidFill>
                  <a:schemeClr val="bg1"/>
                </a:solidFill>
                <a:latin typeface="Klein Bold"/>
                <a:ea typeface="Klein Bold"/>
                <a:cs typeface="Klein Bold"/>
                <a:sym typeface="Klein Bold"/>
              </a:rPr>
              <a:t>and Circular No. 234/28/2024-GST]</a:t>
            </a:r>
          </a:p>
        </p:txBody>
      </p:sp>
      <p:graphicFrame>
        <p:nvGraphicFramePr>
          <p:cNvPr id="14" name="Table 13">
            <a:extLst>
              <a:ext uri="{FF2B5EF4-FFF2-40B4-BE49-F238E27FC236}">
                <a16:creationId xmlns:a16="http://schemas.microsoft.com/office/drawing/2014/main" id="{A68F352F-E761-C953-6082-48EEF5E33346}"/>
              </a:ext>
            </a:extLst>
          </p:cNvPr>
          <p:cNvGraphicFramePr>
            <a:graphicFrameLocks noGrp="1"/>
          </p:cNvGraphicFramePr>
          <p:nvPr>
            <p:extLst>
              <p:ext uri="{D42A27DB-BD31-4B8C-83A1-F6EECF244321}">
                <p14:modId xmlns:p14="http://schemas.microsoft.com/office/powerpoint/2010/main" val="2143481622"/>
              </p:ext>
            </p:extLst>
          </p:nvPr>
        </p:nvGraphicFramePr>
        <p:xfrm>
          <a:off x="1981199" y="4604844"/>
          <a:ext cx="14325601" cy="4959838"/>
        </p:xfrm>
        <a:graphic>
          <a:graphicData uri="http://schemas.openxmlformats.org/drawingml/2006/table">
            <a:tbl>
              <a:tblPr firstRow="1" bandRow="1">
                <a:tableStyleId>{5C22544A-7EE6-4342-B048-85BDC9FD1C3A}</a:tableStyleId>
              </a:tblPr>
              <a:tblGrid>
                <a:gridCol w="5594613">
                  <a:extLst>
                    <a:ext uri="{9D8B030D-6E8A-4147-A177-3AD203B41FA5}">
                      <a16:colId xmlns:a16="http://schemas.microsoft.com/office/drawing/2014/main" val="3625394415"/>
                    </a:ext>
                  </a:extLst>
                </a:gridCol>
                <a:gridCol w="3899276">
                  <a:extLst>
                    <a:ext uri="{9D8B030D-6E8A-4147-A177-3AD203B41FA5}">
                      <a16:colId xmlns:a16="http://schemas.microsoft.com/office/drawing/2014/main" val="1636954810"/>
                    </a:ext>
                  </a:extLst>
                </a:gridCol>
                <a:gridCol w="3305908">
                  <a:extLst>
                    <a:ext uri="{9D8B030D-6E8A-4147-A177-3AD203B41FA5}">
                      <a16:colId xmlns:a16="http://schemas.microsoft.com/office/drawing/2014/main" val="3196104174"/>
                    </a:ext>
                  </a:extLst>
                </a:gridCol>
                <a:gridCol w="1525804">
                  <a:extLst>
                    <a:ext uri="{9D8B030D-6E8A-4147-A177-3AD203B41FA5}">
                      <a16:colId xmlns:a16="http://schemas.microsoft.com/office/drawing/2014/main" val="2364423014"/>
                    </a:ext>
                  </a:extLst>
                </a:gridCol>
              </a:tblGrid>
              <a:tr h="872176">
                <a:tc>
                  <a:txBody>
                    <a:bodyPr/>
                    <a:lstStyle/>
                    <a:p>
                      <a:pPr algn="ctr"/>
                      <a:r>
                        <a:rPr lang="en-IN" sz="2400" dirty="0">
                          <a:latin typeface="Helios" panose="020B0604020202020204" charset="0"/>
                        </a:rPr>
                        <a:t>Description of Charges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 Clarification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HSN Classification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GST 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64023788"/>
                  </a:ext>
                </a:extLst>
              </a:tr>
              <a:tr h="704382">
                <a:tc>
                  <a:txBody>
                    <a:bodyPr/>
                    <a:lstStyle/>
                    <a:p>
                      <a:pPr algn="ctr"/>
                      <a:r>
                        <a:rPr lang="en-US" sz="2400" dirty="0">
                          <a:latin typeface="Helios" panose="020B0604020202020204" charset="0"/>
                        </a:rPr>
                        <a:t>Providing metering equipment on rent</a:t>
                      </a:r>
                      <a:endParaRPr lang="en-IN" sz="2400" dirty="0">
                        <a:latin typeface="Helios"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6">
                  <a:txBody>
                    <a:bodyPr/>
                    <a:lstStyle/>
                    <a:p>
                      <a:pPr algn="ctr"/>
                      <a:r>
                        <a:rPr lang="en-US" sz="2400" dirty="0">
                          <a:latin typeface="Helios" panose="020B0604020202020204" charset="0"/>
                        </a:rPr>
                        <a:t>These services are incidental, ancillary, or integral to the transmission and distribution of electricity and, therefore, are </a:t>
                      </a:r>
                      <a:r>
                        <a:rPr lang="en-US" sz="2400" u="none" dirty="0">
                          <a:latin typeface="Helios" panose="020B0604020202020204" charset="0"/>
                        </a:rPr>
                        <a:t>included as part of the</a:t>
                      </a:r>
                    </a:p>
                    <a:p>
                      <a:pPr algn="ctr"/>
                      <a:r>
                        <a:rPr lang="en-US" sz="2400" u="none" dirty="0">
                          <a:latin typeface="Helios" panose="020B0604020202020204" charset="0"/>
                        </a:rPr>
                        <a:t>composite supply.</a:t>
                      </a:r>
                      <a:endParaRPr lang="en-IN" sz="2400" u="none" dirty="0">
                        <a:latin typeface="Helios"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6">
                  <a:txBody>
                    <a:bodyPr/>
                    <a:lstStyle/>
                    <a:p>
                      <a:pPr algn="ctr"/>
                      <a:r>
                        <a:rPr lang="en-US" sz="2400" dirty="0">
                          <a:latin typeface="Helios" panose="020B0604020202020204" charset="0"/>
                        </a:rPr>
                        <a:t>9969 or 9986</a:t>
                      </a:r>
                    </a:p>
                    <a:p>
                      <a:pPr algn="ctr"/>
                      <a:endParaRPr lang="en-US" sz="2400" dirty="0">
                        <a:latin typeface="Helios" panose="020B0604020202020204" charset="0"/>
                      </a:endParaRPr>
                    </a:p>
                    <a:p>
                      <a:pPr algn="ctr"/>
                      <a:r>
                        <a:rPr lang="en-US" sz="2400" dirty="0">
                          <a:latin typeface="Helios" panose="020B0604020202020204" charset="0"/>
                        </a:rPr>
                        <a:t>Transmission/distribution of electricity by an electricity transmission or</a:t>
                      </a:r>
                    </a:p>
                    <a:p>
                      <a:pPr algn="ctr"/>
                      <a:r>
                        <a:rPr lang="en-US" sz="2400" dirty="0">
                          <a:latin typeface="Helios" panose="020B0604020202020204" charset="0"/>
                        </a:rPr>
                        <a:t>distribution utility</a:t>
                      </a:r>
                      <a:endParaRPr lang="en-IN" sz="2400" dirty="0">
                        <a:latin typeface="Helios"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400" b="1" dirty="0">
                          <a:latin typeface="Helios" panose="020B0604020202020204" charset="0"/>
                        </a:rPr>
                        <a:t>NIL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67825514"/>
                  </a:ext>
                </a:extLst>
              </a:tr>
              <a:tr h="704382">
                <a:tc>
                  <a:txBody>
                    <a:bodyPr/>
                    <a:lstStyle/>
                    <a:p>
                      <a:pPr algn="ctr"/>
                      <a:r>
                        <a:rPr lang="en-IN" sz="2400" dirty="0">
                          <a:latin typeface="Helios" panose="020B0604020202020204" charset="0"/>
                        </a:rPr>
                        <a:t>Testing for meters, transformers,</a:t>
                      </a:r>
                    </a:p>
                    <a:p>
                      <a:pPr algn="ctr"/>
                      <a:r>
                        <a:rPr lang="en-IN" sz="2400" dirty="0">
                          <a:latin typeface="Helios" panose="020B0604020202020204" charset="0"/>
                        </a:rPr>
                        <a:t>capacitors, etc.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IN" sz="2400" dirty="0">
                        <a:latin typeface="Helios" panose="020B0604020202020204" charset="0"/>
                      </a:endParaRPr>
                    </a:p>
                  </a:txBody>
                  <a:tcPr anchor="ctr"/>
                </a:tc>
                <a:tc vMerge="1">
                  <a:txBody>
                    <a:bodyPr/>
                    <a:lstStyle/>
                    <a:p>
                      <a:pPr algn="ctr"/>
                      <a:endParaRPr lang="en-IN" sz="2400" dirty="0">
                        <a:latin typeface="Helios" panose="020B0604020202020204" charset="0"/>
                      </a:endParaRPr>
                    </a:p>
                  </a:txBody>
                  <a:tcPr anchor="ctr"/>
                </a:tc>
                <a:tc vMerge="1">
                  <a:txBody>
                    <a:bodyPr/>
                    <a:lstStyle/>
                    <a:p>
                      <a:pPr algn="ctr"/>
                      <a:endParaRPr lang="en-IN" sz="2400" dirty="0">
                        <a:latin typeface="Helios" panose="020B0604020202020204" charset="0"/>
                      </a:endParaRPr>
                    </a:p>
                  </a:txBody>
                  <a:tcPr anchor="ctr"/>
                </a:tc>
                <a:extLst>
                  <a:ext uri="{0D108BD9-81ED-4DB2-BD59-A6C34878D82A}">
                    <a16:rowId xmlns:a16="http://schemas.microsoft.com/office/drawing/2014/main" val="1079309785"/>
                  </a:ext>
                </a:extLst>
              </a:tr>
              <a:tr h="391323">
                <a:tc>
                  <a:txBody>
                    <a:bodyPr/>
                    <a:lstStyle/>
                    <a:p>
                      <a:pPr algn="ctr"/>
                      <a:r>
                        <a:rPr lang="en-IN" sz="2400" dirty="0">
                          <a:latin typeface="Helios" panose="020B0604020202020204" charset="0"/>
                        </a:rPr>
                        <a:t>Releasing electricity connection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IN" sz="2400" dirty="0">
                        <a:latin typeface="Helios" panose="020B0604020202020204" charset="0"/>
                      </a:endParaRPr>
                    </a:p>
                  </a:txBody>
                  <a:tcPr anchor="ctr"/>
                </a:tc>
                <a:tc vMerge="1">
                  <a:txBody>
                    <a:bodyPr/>
                    <a:lstStyle/>
                    <a:p>
                      <a:pPr algn="ctr"/>
                      <a:endParaRPr lang="en-IN" sz="2400" dirty="0">
                        <a:latin typeface="Helios" panose="020B0604020202020204" charset="0"/>
                      </a:endParaRPr>
                    </a:p>
                  </a:txBody>
                  <a:tcPr anchor="ct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sz="2400" dirty="0">
                        <a:latin typeface="Helios" panose="020B0604020202020204" charset="0"/>
                      </a:endParaRPr>
                    </a:p>
                  </a:txBody>
                  <a:tcPr anchor="ctr"/>
                </a:tc>
                <a:extLst>
                  <a:ext uri="{0D108BD9-81ED-4DB2-BD59-A6C34878D82A}">
                    <a16:rowId xmlns:a16="http://schemas.microsoft.com/office/drawing/2014/main" val="4100690387"/>
                  </a:ext>
                </a:extLst>
              </a:tr>
              <a:tr h="391323">
                <a:tc>
                  <a:txBody>
                    <a:bodyPr/>
                    <a:lstStyle/>
                    <a:p>
                      <a:pPr algn="ctr"/>
                      <a:r>
                        <a:rPr lang="en-US" sz="2400" dirty="0">
                          <a:latin typeface="Helios" panose="020B0604020202020204" charset="0"/>
                        </a:rPr>
                        <a:t>Shifting of meters or service lines</a:t>
                      </a:r>
                      <a:endParaRPr lang="en-IN" sz="2400" dirty="0">
                        <a:latin typeface="Helios"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IN" sz="2400" dirty="0">
                        <a:latin typeface="Helios" panose="020B0604020202020204" charset="0"/>
                      </a:endParaRPr>
                    </a:p>
                  </a:txBody>
                  <a:tcPr anchor="ctr"/>
                </a:tc>
                <a:tc vMerge="1">
                  <a:txBody>
                    <a:bodyPr/>
                    <a:lstStyle/>
                    <a:p>
                      <a:pPr algn="ctr"/>
                      <a:endParaRPr lang="en-IN" sz="2400" dirty="0">
                        <a:latin typeface="Helios" panose="020B0604020202020204" charset="0"/>
                      </a:endParaRPr>
                    </a:p>
                  </a:txBody>
                  <a:tcPr anchor="ct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sz="2400" dirty="0">
                        <a:latin typeface="Helios" panose="020B0604020202020204" charset="0"/>
                      </a:endParaRPr>
                    </a:p>
                  </a:txBody>
                  <a:tcPr anchor="ctr"/>
                </a:tc>
                <a:extLst>
                  <a:ext uri="{0D108BD9-81ED-4DB2-BD59-A6C34878D82A}">
                    <a16:rowId xmlns:a16="http://schemas.microsoft.com/office/drawing/2014/main" val="1564367250"/>
                  </a:ext>
                </a:extLst>
              </a:tr>
              <a:tr h="391323">
                <a:tc>
                  <a:txBody>
                    <a:bodyPr/>
                    <a:lstStyle/>
                    <a:p>
                      <a:pPr algn="ctr"/>
                      <a:r>
                        <a:rPr lang="en-IN" sz="2400" dirty="0">
                          <a:latin typeface="Helios" panose="020B0604020202020204" charset="0"/>
                        </a:rPr>
                        <a:t>Issuing duplicate bills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IN" sz="2400" dirty="0">
                        <a:latin typeface="Helios" panose="020B0604020202020204" charset="0"/>
                      </a:endParaRPr>
                    </a:p>
                  </a:txBody>
                  <a:tcPr anchor="ctr"/>
                </a:tc>
                <a:tc vMerge="1">
                  <a:txBody>
                    <a:bodyPr/>
                    <a:lstStyle/>
                    <a:p>
                      <a:pPr algn="ctr"/>
                      <a:endParaRPr lang="en-IN" sz="2400" dirty="0">
                        <a:latin typeface="Helios" panose="020B0604020202020204" charset="0"/>
                      </a:endParaRPr>
                    </a:p>
                  </a:txBody>
                  <a:tcPr anchor="ct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sz="2400" dirty="0">
                        <a:latin typeface="Helios" panose="020B0604020202020204" charset="0"/>
                      </a:endParaRPr>
                    </a:p>
                  </a:txBody>
                  <a:tcPr anchor="ctr"/>
                </a:tc>
                <a:extLst>
                  <a:ext uri="{0D108BD9-81ED-4DB2-BD59-A6C34878D82A}">
                    <a16:rowId xmlns:a16="http://schemas.microsoft.com/office/drawing/2014/main" val="1128099722"/>
                  </a:ext>
                </a:extLst>
              </a:tr>
              <a:tr h="391323">
                <a:tc>
                  <a:txBody>
                    <a:bodyPr/>
                    <a:lstStyle/>
                    <a:p>
                      <a:pPr algn="ctr"/>
                      <a:r>
                        <a:rPr lang="en-US" sz="2400" dirty="0">
                          <a:latin typeface="Helios" panose="020B0604020202020204" charset="0"/>
                        </a:rPr>
                        <a:t>Other incidental or ancillary services</a:t>
                      </a:r>
                    </a:p>
                    <a:p>
                      <a:pPr algn="ctr"/>
                      <a:r>
                        <a:rPr lang="en-US" sz="2400" dirty="0">
                          <a:latin typeface="Helios" panose="020B0604020202020204" charset="0"/>
                        </a:rPr>
                        <a:t>related to the supply of transmission and distribution of electricity</a:t>
                      </a:r>
                      <a:endParaRPr lang="en-IN" sz="2400" dirty="0">
                        <a:latin typeface="Helios"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IN" sz="2400" dirty="0">
                        <a:latin typeface="Helios" panose="020B0604020202020204" charset="0"/>
                      </a:endParaRPr>
                    </a:p>
                  </a:txBody>
                  <a:tcPr anchor="ctr"/>
                </a:tc>
                <a:tc vMerge="1">
                  <a:txBody>
                    <a:bodyPr/>
                    <a:lstStyle/>
                    <a:p>
                      <a:pPr algn="ctr"/>
                      <a:endParaRPr lang="en-IN" sz="2400" dirty="0">
                        <a:latin typeface="Helios" panose="020B0604020202020204" charset="0"/>
                      </a:endParaRPr>
                    </a:p>
                  </a:txBody>
                  <a:tcPr anchor="ct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sz="2400" dirty="0">
                        <a:latin typeface="Helios" panose="020B0604020202020204" charset="0"/>
                      </a:endParaRPr>
                    </a:p>
                  </a:txBody>
                  <a:tcPr anchor="ctr"/>
                </a:tc>
                <a:extLst>
                  <a:ext uri="{0D108BD9-81ED-4DB2-BD59-A6C34878D82A}">
                    <a16:rowId xmlns:a16="http://schemas.microsoft.com/office/drawing/2014/main" val="2549260405"/>
                  </a:ext>
                </a:extLst>
              </a:tr>
            </a:tbl>
          </a:graphicData>
        </a:graphic>
      </p:graphicFrame>
      <p:sp>
        <p:nvSpPr>
          <p:cNvPr id="16" name="TextBox 15">
            <a:extLst>
              <a:ext uri="{FF2B5EF4-FFF2-40B4-BE49-F238E27FC236}">
                <a16:creationId xmlns:a16="http://schemas.microsoft.com/office/drawing/2014/main" id="{24980D0D-CBEC-8F16-27A5-0AE4701093A0}"/>
              </a:ext>
            </a:extLst>
          </p:cNvPr>
          <p:cNvSpPr txBox="1"/>
          <p:nvPr/>
        </p:nvSpPr>
        <p:spPr>
          <a:xfrm>
            <a:off x="476713" y="2090637"/>
            <a:ext cx="17297400" cy="584775"/>
          </a:xfrm>
          <a:prstGeom prst="rect">
            <a:avLst/>
          </a:prstGeom>
          <a:noFill/>
        </p:spPr>
        <p:txBody>
          <a:bodyPr wrap="square">
            <a:spAutoFit/>
          </a:bodyPr>
          <a:lstStyle/>
          <a:p>
            <a:pPr algn="ctr"/>
            <a:r>
              <a:rPr lang="en-US" sz="3200" b="1" u="sng" dirty="0">
                <a:latin typeface="Helios" panose="020B0604020202020204" charset="0"/>
              </a:rPr>
              <a:t>Exemption on Electricity Utility Services</a:t>
            </a:r>
            <a:endParaRPr lang="en-IN" sz="3200" b="1" dirty="0">
              <a:latin typeface="Helios" panose="020B0604020202020204" charset="0"/>
            </a:endParaRPr>
          </a:p>
        </p:txBody>
      </p:sp>
      <p:sp>
        <p:nvSpPr>
          <p:cNvPr id="3" name="TextBox 2">
            <a:extLst>
              <a:ext uri="{FF2B5EF4-FFF2-40B4-BE49-F238E27FC236}">
                <a16:creationId xmlns:a16="http://schemas.microsoft.com/office/drawing/2014/main" id="{8A58AA41-2088-75EB-2CA5-40530C94DD76}"/>
              </a:ext>
            </a:extLst>
          </p:cNvPr>
          <p:cNvSpPr txBox="1"/>
          <p:nvPr/>
        </p:nvSpPr>
        <p:spPr>
          <a:xfrm>
            <a:off x="1828800" y="2912073"/>
            <a:ext cx="14325601" cy="1692771"/>
          </a:xfrm>
          <a:prstGeom prst="rect">
            <a:avLst/>
          </a:prstGeom>
          <a:noFill/>
        </p:spPr>
        <p:txBody>
          <a:bodyPr wrap="square">
            <a:spAutoFit/>
          </a:bodyPr>
          <a:lstStyle/>
          <a:p>
            <a:pPr marL="342900" indent="-342900">
              <a:buFont typeface="Arial" panose="020B0604020202020204" pitchFamily="34" charset="0"/>
              <a:buChar char="•"/>
            </a:pPr>
            <a:r>
              <a:rPr lang="en-IN" sz="2800" dirty="0">
                <a:latin typeface="Helios" panose="020B0604020202020204" charset="0"/>
              </a:rPr>
              <a:t>The following services provided by electricity transmission and distribution utilities to their consumers shall exempt from GST, effective from 10.10.2024</a:t>
            </a:r>
          </a:p>
          <a:p>
            <a:endParaRPr lang="en-IN" sz="1600" dirty="0">
              <a:latin typeface="Helios" panose="020B0604020202020204" charset="0"/>
            </a:endParaRPr>
          </a:p>
          <a:p>
            <a:pPr marL="342900" indent="-342900">
              <a:buFont typeface="Arial" panose="020B0604020202020204" pitchFamily="34" charset="0"/>
              <a:buChar char="•"/>
            </a:pPr>
            <a:r>
              <a:rPr lang="en-US" sz="2800" dirty="0">
                <a:latin typeface="Helios" panose="020B0604020202020204" charset="0"/>
              </a:rPr>
              <a:t>For the past period, GST will be regularized on an 'as is where is' basis.</a:t>
            </a:r>
            <a:endParaRPr lang="en-IN" sz="2800" dirty="0">
              <a:latin typeface="Helios" panose="020B0604020202020204" charset="0"/>
            </a:endParaRPr>
          </a:p>
        </p:txBody>
      </p:sp>
    </p:spTree>
    <p:extLst>
      <p:ext uri="{BB962C8B-B14F-4D97-AF65-F5344CB8AC3E}">
        <p14:creationId xmlns:p14="http://schemas.microsoft.com/office/powerpoint/2010/main" val="19878653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a:extLst>
            <a:ext uri="{FF2B5EF4-FFF2-40B4-BE49-F238E27FC236}">
              <a16:creationId xmlns:a16="http://schemas.microsoft.com/office/drawing/2014/main" id="{67FB6C71-30BF-E54C-AC3B-28AF8EE1903C}"/>
            </a:ext>
          </a:extLst>
        </p:cNvPr>
        <p:cNvGrpSpPr/>
        <p:nvPr/>
      </p:nvGrpSpPr>
      <p:grpSpPr>
        <a:xfrm>
          <a:off x="0" y="0"/>
          <a:ext cx="0" cy="0"/>
          <a:chOff x="0" y="0"/>
          <a:chExt cx="0" cy="0"/>
        </a:xfrm>
      </p:grpSpPr>
      <p:sp>
        <p:nvSpPr>
          <p:cNvPr id="20" name="TextBox 23">
            <a:extLst>
              <a:ext uri="{FF2B5EF4-FFF2-40B4-BE49-F238E27FC236}">
                <a16:creationId xmlns:a16="http://schemas.microsoft.com/office/drawing/2014/main" id="{68982243-C2DC-7011-1A2C-27F5A43E0A3A}"/>
              </a:ext>
            </a:extLst>
          </p:cNvPr>
          <p:cNvSpPr txBox="1"/>
          <p:nvPr/>
        </p:nvSpPr>
        <p:spPr>
          <a:xfrm>
            <a:off x="188161" y="9875363"/>
            <a:ext cx="2630913" cy="385683"/>
          </a:xfrm>
          <a:prstGeom prst="rect">
            <a:avLst/>
          </a:prstGeom>
        </p:spPr>
        <p:txBody>
          <a:bodyPr wrap="square" lIns="0" tIns="0" rIns="0" bIns="0" rtlCol="0" anchor="t">
            <a:spAutoFit/>
          </a:bodyPr>
          <a:lstStyle/>
          <a:p>
            <a:pPr marL="0" lvl="0" indent="0" algn="l">
              <a:lnSpc>
                <a:spcPts val="3639"/>
              </a:lnSpc>
              <a:spcBef>
                <a:spcPct val="0"/>
              </a:spcBef>
            </a:pPr>
            <a:r>
              <a:rPr lang="en-US" sz="1400" b="1" dirty="0">
                <a:solidFill>
                  <a:srgbClr val="2A2E3A"/>
                </a:solidFill>
                <a:latin typeface="Helios"/>
                <a:ea typeface="Helios"/>
                <a:cs typeface="Helios"/>
                <a:sym typeface="Helios"/>
              </a:rPr>
              <a:t>S VENKATRAM &amp; CO LLP</a:t>
            </a:r>
            <a:endParaRPr lang="en-US" sz="1400" b="1" u="none" dirty="0">
              <a:solidFill>
                <a:srgbClr val="2A2E3A"/>
              </a:solidFill>
              <a:latin typeface="Helios"/>
              <a:ea typeface="Helios"/>
              <a:cs typeface="Helios"/>
              <a:sym typeface="Helios"/>
            </a:endParaRPr>
          </a:p>
        </p:txBody>
      </p:sp>
      <p:sp>
        <p:nvSpPr>
          <p:cNvPr id="21" name="TextBox 23">
            <a:extLst>
              <a:ext uri="{FF2B5EF4-FFF2-40B4-BE49-F238E27FC236}">
                <a16:creationId xmlns:a16="http://schemas.microsoft.com/office/drawing/2014/main" id="{661A8E4F-03BD-C63F-9640-54A7EBBFD500}"/>
              </a:ext>
            </a:extLst>
          </p:cNvPr>
          <p:cNvSpPr txBox="1"/>
          <p:nvPr/>
        </p:nvSpPr>
        <p:spPr>
          <a:xfrm>
            <a:off x="15484304" y="9875362"/>
            <a:ext cx="2630913" cy="396904"/>
          </a:xfrm>
          <a:prstGeom prst="rect">
            <a:avLst/>
          </a:prstGeom>
        </p:spPr>
        <p:txBody>
          <a:bodyPr wrap="square" lIns="0" tIns="0" rIns="0" bIns="0" rtlCol="0" anchor="t">
            <a:spAutoFit/>
          </a:bodyPr>
          <a:lstStyle/>
          <a:p>
            <a:pPr marL="0" lvl="0" indent="0" algn="r">
              <a:lnSpc>
                <a:spcPts val="3639"/>
              </a:lnSpc>
              <a:spcBef>
                <a:spcPct val="0"/>
              </a:spcBef>
            </a:pPr>
            <a:r>
              <a:rPr lang="en-US" b="1" u="none" dirty="0">
                <a:solidFill>
                  <a:srgbClr val="2A2E3A"/>
                </a:solidFill>
                <a:latin typeface="Helios"/>
                <a:ea typeface="Helios"/>
                <a:cs typeface="Helios"/>
                <a:sym typeface="Helios"/>
              </a:rPr>
              <a:t>15</a:t>
            </a:r>
          </a:p>
        </p:txBody>
      </p:sp>
      <p:grpSp>
        <p:nvGrpSpPr>
          <p:cNvPr id="4" name="Group 2">
            <a:extLst>
              <a:ext uri="{FF2B5EF4-FFF2-40B4-BE49-F238E27FC236}">
                <a16:creationId xmlns:a16="http://schemas.microsoft.com/office/drawing/2014/main" id="{2515484E-5953-3718-0FBB-F3727D1900C2}"/>
              </a:ext>
            </a:extLst>
          </p:cNvPr>
          <p:cNvGrpSpPr/>
          <p:nvPr/>
        </p:nvGrpSpPr>
        <p:grpSpPr>
          <a:xfrm>
            <a:off x="-18585" y="8427"/>
            <a:ext cx="18288000" cy="2150460"/>
            <a:chOff x="0" y="0"/>
            <a:chExt cx="4816593" cy="616426"/>
          </a:xfrm>
        </p:grpSpPr>
        <p:sp>
          <p:nvSpPr>
            <p:cNvPr id="5" name="Freeform 3">
              <a:extLst>
                <a:ext uri="{FF2B5EF4-FFF2-40B4-BE49-F238E27FC236}">
                  <a16:creationId xmlns:a16="http://schemas.microsoft.com/office/drawing/2014/main" id="{6F21C76D-0053-0132-C7BE-3BC3569F87B2}"/>
                </a:ext>
              </a:extLst>
            </p:cNvPr>
            <p:cNvSpPr/>
            <p:nvPr/>
          </p:nvSpPr>
          <p:spPr>
            <a:xfrm>
              <a:off x="0" y="0"/>
              <a:ext cx="4816592" cy="616426"/>
            </a:xfrm>
            <a:custGeom>
              <a:avLst/>
              <a:gdLst/>
              <a:ahLst/>
              <a:cxnLst/>
              <a:rect l="l" t="t" r="r" b="b"/>
              <a:pathLst>
                <a:path w="4816592" h="616426">
                  <a:moveTo>
                    <a:pt x="0" y="0"/>
                  </a:moveTo>
                  <a:lnTo>
                    <a:pt x="4816592" y="0"/>
                  </a:lnTo>
                  <a:lnTo>
                    <a:pt x="4816592" y="616426"/>
                  </a:lnTo>
                  <a:lnTo>
                    <a:pt x="0" y="616426"/>
                  </a:lnTo>
                  <a:close/>
                </a:path>
              </a:pathLst>
            </a:custGeom>
            <a:solidFill>
              <a:srgbClr val="153969"/>
            </a:solidFill>
          </p:spPr>
          <p:txBody>
            <a:bodyPr/>
            <a:lstStyle/>
            <a:p>
              <a:endParaRPr lang="en-IN"/>
            </a:p>
          </p:txBody>
        </p:sp>
        <p:sp>
          <p:nvSpPr>
            <p:cNvPr id="10" name="TextBox 4">
              <a:extLst>
                <a:ext uri="{FF2B5EF4-FFF2-40B4-BE49-F238E27FC236}">
                  <a16:creationId xmlns:a16="http://schemas.microsoft.com/office/drawing/2014/main" id="{F4034EBF-BF59-3302-46DE-69BA01BF68F3}"/>
                </a:ext>
              </a:extLst>
            </p:cNvPr>
            <p:cNvSpPr txBox="1"/>
            <p:nvPr/>
          </p:nvSpPr>
          <p:spPr>
            <a:xfrm>
              <a:off x="0" y="-57150"/>
              <a:ext cx="4816593" cy="673576"/>
            </a:xfrm>
            <a:prstGeom prst="rect">
              <a:avLst/>
            </a:prstGeom>
          </p:spPr>
          <p:txBody>
            <a:bodyPr lIns="50800" tIns="50800" rIns="50800" bIns="50800" rtlCol="0" anchor="ctr"/>
            <a:lstStyle/>
            <a:p>
              <a:pPr algn="ctr">
                <a:lnSpc>
                  <a:spcPts val="3639"/>
                </a:lnSpc>
              </a:pPr>
              <a:endParaRPr/>
            </a:p>
          </p:txBody>
        </p:sp>
      </p:grpSp>
      <p:grpSp>
        <p:nvGrpSpPr>
          <p:cNvPr id="12" name="Group 24">
            <a:extLst>
              <a:ext uri="{FF2B5EF4-FFF2-40B4-BE49-F238E27FC236}">
                <a16:creationId xmlns:a16="http://schemas.microsoft.com/office/drawing/2014/main" id="{32D397E9-9E94-DEF1-A99E-5483727FBC32}"/>
              </a:ext>
            </a:extLst>
          </p:cNvPr>
          <p:cNvGrpSpPr/>
          <p:nvPr/>
        </p:nvGrpSpPr>
        <p:grpSpPr>
          <a:xfrm>
            <a:off x="35761" y="31592"/>
            <a:ext cx="18288000" cy="2127295"/>
            <a:chOff x="0" y="0"/>
            <a:chExt cx="24384000" cy="1883974"/>
          </a:xfrm>
        </p:grpSpPr>
        <p:pic>
          <p:nvPicPr>
            <p:cNvPr id="13" name="Picture 25">
              <a:extLst>
                <a:ext uri="{FF2B5EF4-FFF2-40B4-BE49-F238E27FC236}">
                  <a16:creationId xmlns:a16="http://schemas.microsoft.com/office/drawing/2014/main" id="{C0C6378A-8C70-922E-30EF-2D9FA8D66726}"/>
                </a:ext>
              </a:extLst>
            </p:cNvPr>
            <p:cNvPicPr>
              <a:picLocks noChangeAspect="1"/>
            </p:cNvPicPr>
            <p:nvPr/>
          </p:nvPicPr>
          <p:blipFill>
            <a:blip r:embed="rId2">
              <a:alphaModFix amt="14000"/>
            </a:blip>
            <a:srcRect t="45734" b="45734"/>
            <a:stretch>
              <a:fillRect/>
            </a:stretch>
          </p:blipFill>
          <p:spPr>
            <a:xfrm>
              <a:off x="0" y="0"/>
              <a:ext cx="24384000" cy="1883974"/>
            </a:xfrm>
            <a:prstGeom prst="rect">
              <a:avLst/>
            </a:prstGeom>
          </p:spPr>
        </p:pic>
      </p:grpSp>
      <p:sp>
        <p:nvSpPr>
          <p:cNvPr id="34" name="TextBox 9">
            <a:extLst>
              <a:ext uri="{FF2B5EF4-FFF2-40B4-BE49-F238E27FC236}">
                <a16:creationId xmlns:a16="http://schemas.microsoft.com/office/drawing/2014/main" id="{7D9C85F6-5C11-41B3-907A-44F1D23E2B35}"/>
              </a:ext>
            </a:extLst>
          </p:cNvPr>
          <p:cNvSpPr txBox="1"/>
          <p:nvPr/>
        </p:nvSpPr>
        <p:spPr>
          <a:xfrm>
            <a:off x="1559760" y="376199"/>
            <a:ext cx="15240000" cy="1107996"/>
          </a:xfrm>
          <a:prstGeom prst="rect">
            <a:avLst/>
          </a:prstGeom>
        </p:spPr>
        <p:txBody>
          <a:bodyPr wrap="square" lIns="0" tIns="0" rIns="0" bIns="0" rtlCol="0" anchor="t">
            <a:spAutoFit/>
          </a:bodyPr>
          <a:lstStyle/>
          <a:p>
            <a:pPr algn="ctr"/>
            <a:r>
              <a:rPr lang="en-US" sz="7200" b="1" dirty="0">
                <a:solidFill>
                  <a:schemeClr val="bg1"/>
                </a:solidFill>
              </a:rPr>
              <a:t>Changes in GST Rates of Services</a:t>
            </a:r>
          </a:p>
        </p:txBody>
      </p:sp>
      <p:sp>
        <p:nvSpPr>
          <p:cNvPr id="6" name="TextBox 5">
            <a:extLst>
              <a:ext uri="{FF2B5EF4-FFF2-40B4-BE49-F238E27FC236}">
                <a16:creationId xmlns:a16="http://schemas.microsoft.com/office/drawing/2014/main" id="{71F0DDD1-3EC6-622C-CBC1-8627CADC21B6}"/>
              </a:ext>
            </a:extLst>
          </p:cNvPr>
          <p:cNvSpPr txBox="1"/>
          <p:nvPr/>
        </p:nvSpPr>
        <p:spPr>
          <a:xfrm>
            <a:off x="4386145" y="1622403"/>
            <a:ext cx="9478536" cy="369332"/>
          </a:xfrm>
          <a:prstGeom prst="rect">
            <a:avLst/>
          </a:prstGeom>
          <a:noFill/>
        </p:spPr>
        <p:txBody>
          <a:bodyPr wrap="square">
            <a:spAutoFit/>
          </a:bodyPr>
          <a:lstStyle/>
          <a:p>
            <a:pPr algn="ctr"/>
            <a:r>
              <a:rPr lang="en-US" sz="1800" b="1" dirty="0">
                <a:solidFill>
                  <a:schemeClr val="bg1"/>
                </a:solidFill>
                <a:latin typeface="Klein Bold"/>
                <a:ea typeface="Klein Bold"/>
                <a:cs typeface="Klein Bold"/>
                <a:sym typeface="Klein Bold"/>
              </a:rPr>
              <a:t>[Notification No. 07 to 09 /2024 CTR/ITR</a:t>
            </a:r>
            <a:r>
              <a:rPr lang="en-US" b="1" dirty="0">
                <a:solidFill>
                  <a:schemeClr val="bg1"/>
                </a:solidFill>
                <a:latin typeface="Klein Bold"/>
                <a:ea typeface="Klein Bold"/>
                <a:cs typeface="Klein Bold"/>
                <a:sym typeface="Klein Bold"/>
              </a:rPr>
              <a:t> </a:t>
            </a:r>
            <a:r>
              <a:rPr lang="en-US" sz="1800" b="1" dirty="0">
                <a:solidFill>
                  <a:schemeClr val="bg1"/>
                </a:solidFill>
                <a:latin typeface="Klein Bold"/>
                <a:ea typeface="Klein Bold"/>
                <a:cs typeface="Klein Bold"/>
                <a:sym typeface="Klein Bold"/>
              </a:rPr>
              <a:t>and Circular No. 234/28/2024-GST]</a:t>
            </a:r>
          </a:p>
        </p:txBody>
      </p:sp>
      <p:sp>
        <p:nvSpPr>
          <p:cNvPr id="16" name="TextBox 15">
            <a:extLst>
              <a:ext uri="{FF2B5EF4-FFF2-40B4-BE49-F238E27FC236}">
                <a16:creationId xmlns:a16="http://schemas.microsoft.com/office/drawing/2014/main" id="{A5F838AA-D0D4-CC84-7C9E-6F6CE5F52BD1}"/>
              </a:ext>
            </a:extLst>
          </p:cNvPr>
          <p:cNvSpPr txBox="1"/>
          <p:nvPr/>
        </p:nvSpPr>
        <p:spPr>
          <a:xfrm>
            <a:off x="5896669" y="2576219"/>
            <a:ext cx="6457487" cy="707886"/>
          </a:xfrm>
          <a:prstGeom prst="rect">
            <a:avLst/>
          </a:prstGeom>
          <a:noFill/>
        </p:spPr>
        <p:txBody>
          <a:bodyPr wrap="square">
            <a:spAutoFit/>
          </a:bodyPr>
          <a:lstStyle/>
          <a:p>
            <a:pPr algn="ctr"/>
            <a:r>
              <a:rPr lang="en-US" sz="4000" b="1" u="sng" dirty="0">
                <a:latin typeface="Helios" panose="020B0604020202020204" charset="0"/>
              </a:rPr>
              <a:t>Affiliation Services</a:t>
            </a:r>
            <a:endParaRPr lang="en-IN" sz="4000" b="1" dirty="0">
              <a:latin typeface="Helios" panose="020B0604020202020204" charset="0"/>
            </a:endParaRPr>
          </a:p>
        </p:txBody>
      </p:sp>
      <p:graphicFrame>
        <p:nvGraphicFramePr>
          <p:cNvPr id="2" name="Table 1">
            <a:extLst>
              <a:ext uri="{FF2B5EF4-FFF2-40B4-BE49-F238E27FC236}">
                <a16:creationId xmlns:a16="http://schemas.microsoft.com/office/drawing/2014/main" id="{95D23A5E-ABA8-6A56-ECC6-0E10961487D2}"/>
              </a:ext>
            </a:extLst>
          </p:cNvPr>
          <p:cNvGraphicFramePr>
            <a:graphicFrameLocks noGrp="1"/>
          </p:cNvGraphicFramePr>
          <p:nvPr>
            <p:extLst>
              <p:ext uri="{D42A27DB-BD31-4B8C-83A1-F6EECF244321}">
                <p14:modId xmlns:p14="http://schemas.microsoft.com/office/powerpoint/2010/main" val="1739849716"/>
              </p:ext>
            </p:extLst>
          </p:nvPr>
        </p:nvGraphicFramePr>
        <p:xfrm>
          <a:off x="1904999" y="3543299"/>
          <a:ext cx="14818557" cy="5923485"/>
        </p:xfrm>
        <a:graphic>
          <a:graphicData uri="http://schemas.openxmlformats.org/drawingml/2006/table">
            <a:tbl>
              <a:tblPr firstRow="1" bandRow="1">
                <a:tableStyleId>{5C22544A-7EE6-4342-B048-85BDC9FD1C3A}</a:tableStyleId>
              </a:tblPr>
              <a:tblGrid>
                <a:gridCol w="3916545">
                  <a:extLst>
                    <a:ext uri="{9D8B030D-6E8A-4147-A177-3AD203B41FA5}">
                      <a16:colId xmlns:a16="http://schemas.microsoft.com/office/drawing/2014/main" val="3860786347"/>
                    </a:ext>
                  </a:extLst>
                </a:gridCol>
                <a:gridCol w="5732246">
                  <a:extLst>
                    <a:ext uri="{9D8B030D-6E8A-4147-A177-3AD203B41FA5}">
                      <a16:colId xmlns:a16="http://schemas.microsoft.com/office/drawing/2014/main" val="1969987539"/>
                    </a:ext>
                  </a:extLst>
                </a:gridCol>
                <a:gridCol w="2715274">
                  <a:extLst>
                    <a:ext uri="{9D8B030D-6E8A-4147-A177-3AD203B41FA5}">
                      <a16:colId xmlns:a16="http://schemas.microsoft.com/office/drawing/2014/main" val="206792394"/>
                    </a:ext>
                  </a:extLst>
                </a:gridCol>
                <a:gridCol w="2454492">
                  <a:extLst>
                    <a:ext uri="{9D8B030D-6E8A-4147-A177-3AD203B41FA5}">
                      <a16:colId xmlns:a16="http://schemas.microsoft.com/office/drawing/2014/main" val="1868300734"/>
                    </a:ext>
                  </a:extLst>
                </a:gridCol>
              </a:tblGrid>
              <a:tr h="976385">
                <a:tc>
                  <a:txBody>
                    <a:bodyPr/>
                    <a:lstStyle/>
                    <a:p>
                      <a:pPr algn="ctr"/>
                      <a:r>
                        <a:rPr lang="en-IN" sz="2400" dirty="0">
                          <a:latin typeface="Helios" panose="020B0604020202020204" charset="0"/>
                        </a:rPr>
                        <a:t>Service Provider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Service Recipient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Upto 09.10.2024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Effective from 10.10.2024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932023"/>
                  </a:ext>
                </a:extLst>
              </a:tr>
              <a:tr h="2819330">
                <a:tc rowSpan="2">
                  <a:txBody>
                    <a:bodyPr/>
                    <a:lstStyle/>
                    <a:p>
                      <a:pPr algn="ctr"/>
                      <a:r>
                        <a:rPr lang="en-US" sz="2400" dirty="0">
                          <a:latin typeface="Helios" panose="020B0604020202020204" charset="0"/>
                        </a:rPr>
                        <a:t>State/Central</a:t>
                      </a:r>
                    </a:p>
                    <a:p>
                      <a:pPr algn="ctr"/>
                      <a:r>
                        <a:rPr lang="en-US" sz="2400" dirty="0">
                          <a:latin typeface="Helios" panose="020B0604020202020204" charset="0"/>
                        </a:rPr>
                        <a:t>educational boards / councils / any other similar body (similar body will include foreign education boards viz. IB)</a:t>
                      </a:r>
                      <a:endParaRPr lang="en-IN" sz="2400" dirty="0">
                        <a:latin typeface="Helios"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latin typeface="Helios" panose="020B0604020202020204" charset="0"/>
                        </a:rPr>
                        <a:t>School established, owned or controlled by the Central Government, State Government, Union Territory, local</a:t>
                      </a:r>
                    </a:p>
                    <a:p>
                      <a:pPr algn="ctr"/>
                      <a:r>
                        <a:rPr lang="en-US" sz="2400" dirty="0">
                          <a:latin typeface="Helios" panose="020B0604020202020204" charset="0"/>
                        </a:rPr>
                        <a:t>authority, Governmental authority or Government entity</a:t>
                      </a:r>
                      <a:endParaRPr lang="en-IN" sz="2400" dirty="0">
                        <a:latin typeface="Helios"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b="1" dirty="0">
                          <a:latin typeface="Helios" panose="020B0604020202020204" charset="0"/>
                        </a:rPr>
                        <a:t>Exempt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4648580"/>
                  </a:ext>
                </a:extLst>
              </a:tr>
              <a:tr h="919485">
                <a:tc vMerge="1">
                  <a:txBody>
                    <a:bodyPr/>
                    <a:lstStyle/>
                    <a:p>
                      <a:pPr algn="ctr"/>
                      <a:endParaRPr lang="en-IN" sz="2400" dirty="0">
                        <a:latin typeface="Helios"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Non-Government Schools</a:t>
                      </a:r>
                      <a:endParaRPr lang="en-IN"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400" dirty="0">
                          <a:latin typeface="Helios" panose="020B0604020202020204" charset="0"/>
                        </a:rPr>
                        <a:t>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43555693"/>
                  </a:ext>
                </a:extLst>
              </a:tr>
              <a:tr h="120828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Helios" panose="020B0604020202020204" charset="0"/>
                        </a:rPr>
                        <a:t>Universities</a:t>
                      </a:r>
                      <a:endParaRPr lang="en-IN" sz="2400" dirty="0">
                        <a:latin typeface="Helios"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Constituent Colleges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400" dirty="0">
                          <a:latin typeface="Helios" panose="020B0604020202020204" charset="0"/>
                        </a:rPr>
                        <a:t>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400" dirty="0">
                          <a:latin typeface="Helios" panose="020B0604020202020204" charset="0"/>
                        </a:rPr>
                        <a:t>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93551206"/>
                  </a:ext>
                </a:extLst>
              </a:tr>
            </a:tbl>
          </a:graphicData>
        </a:graphic>
      </p:graphicFrame>
    </p:spTree>
    <p:extLst>
      <p:ext uri="{BB962C8B-B14F-4D97-AF65-F5344CB8AC3E}">
        <p14:creationId xmlns:p14="http://schemas.microsoft.com/office/powerpoint/2010/main" val="28477665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a:extLst>
            <a:ext uri="{FF2B5EF4-FFF2-40B4-BE49-F238E27FC236}">
              <a16:creationId xmlns:a16="http://schemas.microsoft.com/office/drawing/2014/main" id="{C0106F13-F564-CEB2-7AFF-D753888EE798}"/>
            </a:ext>
          </a:extLst>
        </p:cNvPr>
        <p:cNvGrpSpPr/>
        <p:nvPr/>
      </p:nvGrpSpPr>
      <p:grpSpPr>
        <a:xfrm>
          <a:off x="0" y="0"/>
          <a:ext cx="0" cy="0"/>
          <a:chOff x="0" y="0"/>
          <a:chExt cx="0" cy="0"/>
        </a:xfrm>
      </p:grpSpPr>
      <p:sp>
        <p:nvSpPr>
          <p:cNvPr id="20" name="TextBox 23">
            <a:extLst>
              <a:ext uri="{FF2B5EF4-FFF2-40B4-BE49-F238E27FC236}">
                <a16:creationId xmlns:a16="http://schemas.microsoft.com/office/drawing/2014/main" id="{D272C004-6F5C-2EBF-3D59-60F2962C1C0D}"/>
              </a:ext>
            </a:extLst>
          </p:cNvPr>
          <p:cNvSpPr txBox="1"/>
          <p:nvPr/>
        </p:nvSpPr>
        <p:spPr>
          <a:xfrm>
            <a:off x="188161" y="9875363"/>
            <a:ext cx="2630913" cy="385683"/>
          </a:xfrm>
          <a:prstGeom prst="rect">
            <a:avLst/>
          </a:prstGeom>
        </p:spPr>
        <p:txBody>
          <a:bodyPr wrap="square" lIns="0" tIns="0" rIns="0" bIns="0" rtlCol="0" anchor="t">
            <a:spAutoFit/>
          </a:bodyPr>
          <a:lstStyle/>
          <a:p>
            <a:pPr marL="0" lvl="0" indent="0" algn="l">
              <a:lnSpc>
                <a:spcPts val="3639"/>
              </a:lnSpc>
              <a:spcBef>
                <a:spcPct val="0"/>
              </a:spcBef>
            </a:pPr>
            <a:r>
              <a:rPr lang="en-US" sz="1400" b="1" dirty="0">
                <a:solidFill>
                  <a:srgbClr val="2A2E3A"/>
                </a:solidFill>
                <a:latin typeface="Helios"/>
                <a:ea typeface="Helios"/>
                <a:cs typeface="Helios"/>
                <a:sym typeface="Helios"/>
              </a:rPr>
              <a:t>S VENKATRAM &amp; CO LLP</a:t>
            </a:r>
            <a:endParaRPr lang="en-US" sz="1400" b="1" u="none" dirty="0">
              <a:solidFill>
                <a:srgbClr val="2A2E3A"/>
              </a:solidFill>
              <a:latin typeface="Helios"/>
              <a:ea typeface="Helios"/>
              <a:cs typeface="Helios"/>
              <a:sym typeface="Helios"/>
            </a:endParaRPr>
          </a:p>
        </p:txBody>
      </p:sp>
      <p:sp>
        <p:nvSpPr>
          <p:cNvPr id="21" name="TextBox 23">
            <a:extLst>
              <a:ext uri="{FF2B5EF4-FFF2-40B4-BE49-F238E27FC236}">
                <a16:creationId xmlns:a16="http://schemas.microsoft.com/office/drawing/2014/main" id="{9142E37E-4157-7EA8-9543-417A2E2315D7}"/>
              </a:ext>
            </a:extLst>
          </p:cNvPr>
          <p:cNvSpPr txBox="1"/>
          <p:nvPr/>
        </p:nvSpPr>
        <p:spPr>
          <a:xfrm>
            <a:off x="15484304" y="9875362"/>
            <a:ext cx="2630913" cy="396904"/>
          </a:xfrm>
          <a:prstGeom prst="rect">
            <a:avLst/>
          </a:prstGeom>
        </p:spPr>
        <p:txBody>
          <a:bodyPr wrap="square" lIns="0" tIns="0" rIns="0" bIns="0" rtlCol="0" anchor="t">
            <a:spAutoFit/>
          </a:bodyPr>
          <a:lstStyle/>
          <a:p>
            <a:pPr marL="0" lvl="0" indent="0" algn="r">
              <a:lnSpc>
                <a:spcPts val="3639"/>
              </a:lnSpc>
              <a:spcBef>
                <a:spcPct val="0"/>
              </a:spcBef>
            </a:pPr>
            <a:r>
              <a:rPr lang="en-US" b="1" u="none" dirty="0">
                <a:solidFill>
                  <a:srgbClr val="2A2E3A"/>
                </a:solidFill>
                <a:latin typeface="Helios"/>
                <a:ea typeface="Helios"/>
                <a:cs typeface="Helios"/>
                <a:sym typeface="Helios"/>
              </a:rPr>
              <a:t>16</a:t>
            </a:r>
          </a:p>
        </p:txBody>
      </p:sp>
      <p:grpSp>
        <p:nvGrpSpPr>
          <p:cNvPr id="4" name="Group 2">
            <a:extLst>
              <a:ext uri="{FF2B5EF4-FFF2-40B4-BE49-F238E27FC236}">
                <a16:creationId xmlns:a16="http://schemas.microsoft.com/office/drawing/2014/main" id="{1D9253B5-CD14-66F9-7475-6638D7D25270}"/>
              </a:ext>
            </a:extLst>
          </p:cNvPr>
          <p:cNvGrpSpPr/>
          <p:nvPr/>
        </p:nvGrpSpPr>
        <p:grpSpPr>
          <a:xfrm>
            <a:off x="-18585" y="8427"/>
            <a:ext cx="18288000" cy="2150460"/>
            <a:chOff x="0" y="0"/>
            <a:chExt cx="4816593" cy="616426"/>
          </a:xfrm>
        </p:grpSpPr>
        <p:sp>
          <p:nvSpPr>
            <p:cNvPr id="5" name="Freeform 3">
              <a:extLst>
                <a:ext uri="{FF2B5EF4-FFF2-40B4-BE49-F238E27FC236}">
                  <a16:creationId xmlns:a16="http://schemas.microsoft.com/office/drawing/2014/main" id="{B9AF030C-6701-11C7-6D1E-363FA43C67BC}"/>
                </a:ext>
              </a:extLst>
            </p:cNvPr>
            <p:cNvSpPr/>
            <p:nvPr/>
          </p:nvSpPr>
          <p:spPr>
            <a:xfrm>
              <a:off x="0" y="0"/>
              <a:ext cx="4816592" cy="616426"/>
            </a:xfrm>
            <a:custGeom>
              <a:avLst/>
              <a:gdLst/>
              <a:ahLst/>
              <a:cxnLst/>
              <a:rect l="l" t="t" r="r" b="b"/>
              <a:pathLst>
                <a:path w="4816592" h="616426">
                  <a:moveTo>
                    <a:pt x="0" y="0"/>
                  </a:moveTo>
                  <a:lnTo>
                    <a:pt x="4816592" y="0"/>
                  </a:lnTo>
                  <a:lnTo>
                    <a:pt x="4816592" y="616426"/>
                  </a:lnTo>
                  <a:lnTo>
                    <a:pt x="0" y="616426"/>
                  </a:lnTo>
                  <a:close/>
                </a:path>
              </a:pathLst>
            </a:custGeom>
            <a:solidFill>
              <a:srgbClr val="153969"/>
            </a:solidFill>
          </p:spPr>
          <p:txBody>
            <a:bodyPr/>
            <a:lstStyle/>
            <a:p>
              <a:endParaRPr lang="en-IN"/>
            </a:p>
          </p:txBody>
        </p:sp>
        <p:sp>
          <p:nvSpPr>
            <p:cNvPr id="10" name="TextBox 4">
              <a:extLst>
                <a:ext uri="{FF2B5EF4-FFF2-40B4-BE49-F238E27FC236}">
                  <a16:creationId xmlns:a16="http://schemas.microsoft.com/office/drawing/2014/main" id="{B1BA8117-D588-B9DE-E8F8-E15F7033E801}"/>
                </a:ext>
              </a:extLst>
            </p:cNvPr>
            <p:cNvSpPr txBox="1"/>
            <p:nvPr/>
          </p:nvSpPr>
          <p:spPr>
            <a:xfrm>
              <a:off x="0" y="-57150"/>
              <a:ext cx="4816593" cy="673576"/>
            </a:xfrm>
            <a:prstGeom prst="rect">
              <a:avLst/>
            </a:prstGeom>
          </p:spPr>
          <p:txBody>
            <a:bodyPr lIns="50800" tIns="50800" rIns="50800" bIns="50800" rtlCol="0" anchor="ctr"/>
            <a:lstStyle/>
            <a:p>
              <a:pPr algn="ctr">
                <a:lnSpc>
                  <a:spcPts val="3639"/>
                </a:lnSpc>
              </a:pPr>
              <a:endParaRPr/>
            </a:p>
          </p:txBody>
        </p:sp>
      </p:grpSp>
      <p:grpSp>
        <p:nvGrpSpPr>
          <p:cNvPr id="12" name="Group 24">
            <a:extLst>
              <a:ext uri="{FF2B5EF4-FFF2-40B4-BE49-F238E27FC236}">
                <a16:creationId xmlns:a16="http://schemas.microsoft.com/office/drawing/2014/main" id="{22FC05AD-D9D6-3495-7D4B-8F1A7A1D2A91}"/>
              </a:ext>
            </a:extLst>
          </p:cNvPr>
          <p:cNvGrpSpPr/>
          <p:nvPr/>
        </p:nvGrpSpPr>
        <p:grpSpPr>
          <a:xfrm>
            <a:off x="35761" y="31592"/>
            <a:ext cx="18288000" cy="2127295"/>
            <a:chOff x="0" y="0"/>
            <a:chExt cx="24384000" cy="1883974"/>
          </a:xfrm>
        </p:grpSpPr>
        <p:pic>
          <p:nvPicPr>
            <p:cNvPr id="13" name="Picture 25">
              <a:extLst>
                <a:ext uri="{FF2B5EF4-FFF2-40B4-BE49-F238E27FC236}">
                  <a16:creationId xmlns:a16="http://schemas.microsoft.com/office/drawing/2014/main" id="{596DE841-D72A-E665-4478-8418463250F3}"/>
                </a:ext>
              </a:extLst>
            </p:cNvPr>
            <p:cNvPicPr>
              <a:picLocks noChangeAspect="1"/>
            </p:cNvPicPr>
            <p:nvPr/>
          </p:nvPicPr>
          <p:blipFill>
            <a:blip r:embed="rId2">
              <a:alphaModFix amt="14000"/>
            </a:blip>
            <a:srcRect t="45734" b="45734"/>
            <a:stretch>
              <a:fillRect/>
            </a:stretch>
          </p:blipFill>
          <p:spPr>
            <a:xfrm>
              <a:off x="0" y="0"/>
              <a:ext cx="24384000" cy="1883974"/>
            </a:xfrm>
            <a:prstGeom prst="rect">
              <a:avLst/>
            </a:prstGeom>
          </p:spPr>
        </p:pic>
      </p:grpSp>
      <p:sp>
        <p:nvSpPr>
          <p:cNvPr id="34" name="TextBox 9">
            <a:extLst>
              <a:ext uri="{FF2B5EF4-FFF2-40B4-BE49-F238E27FC236}">
                <a16:creationId xmlns:a16="http://schemas.microsoft.com/office/drawing/2014/main" id="{7F33A8E9-0D13-C3D9-8BF2-2D827ED560EB}"/>
              </a:ext>
            </a:extLst>
          </p:cNvPr>
          <p:cNvSpPr txBox="1"/>
          <p:nvPr/>
        </p:nvSpPr>
        <p:spPr>
          <a:xfrm>
            <a:off x="1559760" y="376199"/>
            <a:ext cx="15240000" cy="1107996"/>
          </a:xfrm>
          <a:prstGeom prst="rect">
            <a:avLst/>
          </a:prstGeom>
        </p:spPr>
        <p:txBody>
          <a:bodyPr wrap="square" lIns="0" tIns="0" rIns="0" bIns="0" rtlCol="0" anchor="t">
            <a:spAutoFit/>
          </a:bodyPr>
          <a:lstStyle/>
          <a:p>
            <a:pPr algn="ctr"/>
            <a:r>
              <a:rPr lang="en-US" sz="7200" b="1" dirty="0">
                <a:solidFill>
                  <a:schemeClr val="bg1"/>
                </a:solidFill>
              </a:rPr>
              <a:t>Changes in GST Rates of Services</a:t>
            </a:r>
          </a:p>
        </p:txBody>
      </p:sp>
      <p:sp>
        <p:nvSpPr>
          <p:cNvPr id="6" name="TextBox 5">
            <a:extLst>
              <a:ext uri="{FF2B5EF4-FFF2-40B4-BE49-F238E27FC236}">
                <a16:creationId xmlns:a16="http://schemas.microsoft.com/office/drawing/2014/main" id="{49EA709C-CF7A-8353-CE04-8E7C5E3E8F43}"/>
              </a:ext>
            </a:extLst>
          </p:cNvPr>
          <p:cNvSpPr txBox="1"/>
          <p:nvPr/>
        </p:nvSpPr>
        <p:spPr>
          <a:xfrm>
            <a:off x="4386145" y="1622403"/>
            <a:ext cx="9478536" cy="369332"/>
          </a:xfrm>
          <a:prstGeom prst="rect">
            <a:avLst/>
          </a:prstGeom>
          <a:noFill/>
        </p:spPr>
        <p:txBody>
          <a:bodyPr wrap="square">
            <a:spAutoFit/>
          </a:bodyPr>
          <a:lstStyle/>
          <a:p>
            <a:pPr algn="ctr"/>
            <a:r>
              <a:rPr lang="en-US" sz="1800" b="1" dirty="0">
                <a:solidFill>
                  <a:schemeClr val="bg1"/>
                </a:solidFill>
                <a:latin typeface="Klein Bold"/>
                <a:ea typeface="Klein Bold"/>
                <a:cs typeface="Klein Bold"/>
                <a:sym typeface="Klein Bold"/>
              </a:rPr>
              <a:t>[Notification No. 07 to 09 /2024 CTR/ITR</a:t>
            </a:r>
            <a:r>
              <a:rPr lang="en-US" b="1" dirty="0">
                <a:solidFill>
                  <a:schemeClr val="bg1"/>
                </a:solidFill>
                <a:latin typeface="Klein Bold"/>
                <a:ea typeface="Klein Bold"/>
                <a:cs typeface="Klein Bold"/>
                <a:sym typeface="Klein Bold"/>
              </a:rPr>
              <a:t> </a:t>
            </a:r>
            <a:r>
              <a:rPr lang="en-US" sz="1800" b="1" dirty="0">
                <a:solidFill>
                  <a:schemeClr val="bg1"/>
                </a:solidFill>
                <a:latin typeface="Klein Bold"/>
                <a:ea typeface="Klein Bold"/>
                <a:cs typeface="Klein Bold"/>
                <a:sym typeface="Klein Bold"/>
              </a:rPr>
              <a:t>and Circular No. 234/28/2024-GST]</a:t>
            </a:r>
          </a:p>
        </p:txBody>
      </p:sp>
      <p:sp>
        <p:nvSpPr>
          <p:cNvPr id="16" name="TextBox 15">
            <a:extLst>
              <a:ext uri="{FF2B5EF4-FFF2-40B4-BE49-F238E27FC236}">
                <a16:creationId xmlns:a16="http://schemas.microsoft.com/office/drawing/2014/main" id="{0200505B-926F-90C9-2617-8B91CC312E83}"/>
              </a:ext>
            </a:extLst>
          </p:cNvPr>
          <p:cNvSpPr txBox="1"/>
          <p:nvPr/>
        </p:nvSpPr>
        <p:spPr>
          <a:xfrm>
            <a:off x="5105400" y="2201567"/>
            <a:ext cx="7743131" cy="584775"/>
          </a:xfrm>
          <a:prstGeom prst="rect">
            <a:avLst/>
          </a:prstGeom>
          <a:noFill/>
        </p:spPr>
        <p:txBody>
          <a:bodyPr wrap="square">
            <a:spAutoFit/>
          </a:bodyPr>
          <a:lstStyle/>
          <a:p>
            <a:pPr algn="ctr"/>
            <a:r>
              <a:rPr lang="en-US" sz="3200" b="1" u="sng" dirty="0">
                <a:latin typeface="Helios" panose="020B0604020202020204" charset="0"/>
              </a:rPr>
              <a:t>Charges collectible by Builder</a:t>
            </a:r>
            <a:endParaRPr lang="en-IN" sz="3200" b="1" dirty="0">
              <a:latin typeface="Helios" panose="020B0604020202020204" charset="0"/>
            </a:endParaRPr>
          </a:p>
        </p:txBody>
      </p:sp>
      <p:graphicFrame>
        <p:nvGraphicFramePr>
          <p:cNvPr id="7" name="Table 6">
            <a:extLst>
              <a:ext uri="{FF2B5EF4-FFF2-40B4-BE49-F238E27FC236}">
                <a16:creationId xmlns:a16="http://schemas.microsoft.com/office/drawing/2014/main" id="{2612CA83-D15E-134B-2654-F85A0B07584E}"/>
              </a:ext>
            </a:extLst>
          </p:cNvPr>
          <p:cNvGraphicFramePr>
            <a:graphicFrameLocks noGrp="1"/>
          </p:cNvGraphicFramePr>
          <p:nvPr>
            <p:extLst>
              <p:ext uri="{D42A27DB-BD31-4B8C-83A1-F6EECF244321}">
                <p14:modId xmlns:p14="http://schemas.microsoft.com/office/powerpoint/2010/main" val="2000676232"/>
              </p:ext>
            </p:extLst>
          </p:nvPr>
        </p:nvGraphicFramePr>
        <p:xfrm>
          <a:off x="1140660" y="2930337"/>
          <a:ext cx="16078200" cy="6791812"/>
        </p:xfrm>
        <a:graphic>
          <a:graphicData uri="http://schemas.openxmlformats.org/drawingml/2006/table">
            <a:tbl>
              <a:tblPr firstRow="1" bandRow="1">
                <a:tableStyleId>{5C22544A-7EE6-4342-B048-85BDC9FD1C3A}</a:tableStyleId>
              </a:tblPr>
              <a:tblGrid>
                <a:gridCol w="3280151">
                  <a:extLst>
                    <a:ext uri="{9D8B030D-6E8A-4147-A177-3AD203B41FA5}">
                      <a16:colId xmlns:a16="http://schemas.microsoft.com/office/drawing/2014/main" val="626297560"/>
                    </a:ext>
                  </a:extLst>
                </a:gridCol>
                <a:gridCol w="8883369">
                  <a:extLst>
                    <a:ext uri="{9D8B030D-6E8A-4147-A177-3AD203B41FA5}">
                      <a16:colId xmlns:a16="http://schemas.microsoft.com/office/drawing/2014/main" val="300927943"/>
                    </a:ext>
                  </a:extLst>
                </a:gridCol>
                <a:gridCol w="1888662">
                  <a:extLst>
                    <a:ext uri="{9D8B030D-6E8A-4147-A177-3AD203B41FA5}">
                      <a16:colId xmlns:a16="http://schemas.microsoft.com/office/drawing/2014/main" val="2067545215"/>
                    </a:ext>
                  </a:extLst>
                </a:gridCol>
                <a:gridCol w="2026018">
                  <a:extLst>
                    <a:ext uri="{9D8B030D-6E8A-4147-A177-3AD203B41FA5}">
                      <a16:colId xmlns:a16="http://schemas.microsoft.com/office/drawing/2014/main" val="72428107"/>
                    </a:ext>
                  </a:extLst>
                </a:gridCol>
              </a:tblGrid>
              <a:tr h="0">
                <a:tc>
                  <a:txBody>
                    <a:bodyPr/>
                    <a:lstStyle/>
                    <a:p>
                      <a:pPr algn="ctr"/>
                      <a:r>
                        <a:rPr lang="en-IN" sz="2400" dirty="0">
                          <a:latin typeface="Helios" panose="020B0604020202020204" charset="0"/>
                        </a:rPr>
                        <a:t>Applicability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Charge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Old GST Rates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400" dirty="0">
                          <a:latin typeface="Helios" panose="020B0604020202020204" charset="0"/>
                        </a:rPr>
                        <a:t>New GST Rates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919615"/>
                  </a:ext>
                </a:extLst>
              </a:tr>
              <a:tr h="403876">
                <a:tc rowSpan="6">
                  <a:txBody>
                    <a:bodyPr/>
                    <a:lstStyle/>
                    <a:p>
                      <a:pPr marL="457200" indent="-457200" algn="just">
                        <a:buAutoNum type="arabicPeriod"/>
                      </a:pPr>
                      <a:r>
                        <a:rPr lang="en-IN" sz="2400" dirty="0">
                          <a:latin typeface="Helios" panose="020B0604020202020204" charset="0"/>
                        </a:rPr>
                        <a:t>Residential Unit before 01-04-2019</a:t>
                      </a:r>
                    </a:p>
                    <a:p>
                      <a:pPr marL="457200" indent="-457200" algn="just">
                        <a:buAutoNum type="arabicPeriod"/>
                      </a:pPr>
                      <a:r>
                        <a:rPr lang="en-IN" sz="2400" dirty="0">
                          <a:latin typeface="Helios" panose="020B0604020202020204" charset="0"/>
                        </a:rPr>
                        <a:t>Residential Unit opting for old rate</a:t>
                      </a:r>
                    </a:p>
                    <a:p>
                      <a:pPr marL="457200" indent="-457200" algn="just">
                        <a:buAutoNum type="arabicPeriod"/>
                      </a:pPr>
                      <a:r>
                        <a:rPr lang="en-IN" sz="2400" dirty="0">
                          <a:latin typeface="Helios" panose="020B0604020202020204" charset="0"/>
                        </a:rPr>
                        <a:t>Commercial unit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2400" dirty="0">
                          <a:latin typeface="Helios" panose="020B0604020202020204" charset="0"/>
                        </a:rPr>
                        <a:t>Electricity, Sewerage and Water Connection</a:t>
                      </a:r>
                      <a:endParaRPr lang="en-IN" sz="2400" dirty="0">
                        <a:latin typeface="Helios"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6">
                  <a:txBody>
                    <a:bodyPr/>
                    <a:lstStyle/>
                    <a:p>
                      <a:pPr algn="ctr"/>
                      <a:r>
                        <a:rPr lang="en-US" sz="2400" dirty="0">
                          <a:latin typeface="Helios" panose="020B0604020202020204" charset="0"/>
                        </a:rPr>
                        <a:t>8% for Affordable Units</a:t>
                      </a:r>
                    </a:p>
                    <a:p>
                      <a:pPr algn="ctr"/>
                      <a:endParaRPr lang="en-US" sz="2400" dirty="0">
                        <a:latin typeface="Helios" panose="020B0604020202020204" charset="0"/>
                      </a:endParaRPr>
                    </a:p>
                    <a:p>
                      <a:pPr algn="ctr"/>
                      <a:r>
                        <a:rPr lang="en-US" sz="2400" dirty="0">
                          <a:latin typeface="Helios" panose="020B0604020202020204" charset="0"/>
                        </a:rPr>
                        <a:t>or</a:t>
                      </a:r>
                    </a:p>
                    <a:p>
                      <a:pPr algn="ctr"/>
                      <a:endParaRPr lang="en-US" sz="2400" dirty="0">
                        <a:latin typeface="Helios" panose="020B0604020202020204" charset="0"/>
                      </a:endParaRPr>
                    </a:p>
                    <a:p>
                      <a:pPr algn="ctr"/>
                      <a:r>
                        <a:rPr lang="en-US" sz="2400" dirty="0">
                          <a:latin typeface="Helios" panose="020B0604020202020204" charset="0"/>
                        </a:rPr>
                        <a:t>12% for Other Units</a:t>
                      </a:r>
                      <a:endParaRPr lang="en-IN" sz="2400" dirty="0">
                        <a:latin typeface="Helios"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6">
                  <a:txBody>
                    <a:bodyPr/>
                    <a:lstStyle/>
                    <a:p>
                      <a:pPr algn="ctr"/>
                      <a:r>
                        <a:rPr lang="en-US" sz="2400" dirty="0">
                          <a:latin typeface="Helios" panose="020B0604020202020204" charset="0"/>
                        </a:rPr>
                        <a:t>1% for Affordable Units</a:t>
                      </a:r>
                    </a:p>
                    <a:p>
                      <a:pPr algn="ctr"/>
                      <a:endParaRPr lang="en-US" sz="2400" dirty="0">
                        <a:latin typeface="Helios" panose="020B0604020202020204" charset="0"/>
                      </a:endParaRPr>
                    </a:p>
                    <a:p>
                      <a:pPr algn="ctr"/>
                      <a:r>
                        <a:rPr lang="en-US" sz="2400" dirty="0">
                          <a:latin typeface="Helios" panose="020B0604020202020204" charset="0"/>
                        </a:rPr>
                        <a:t>or</a:t>
                      </a:r>
                    </a:p>
                    <a:p>
                      <a:pPr algn="ctr"/>
                      <a:endParaRPr lang="en-US" sz="2400" dirty="0">
                        <a:latin typeface="Helios" panose="020B0604020202020204" charset="0"/>
                      </a:endParaRPr>
                    </a:p>
                    <a:p>
                      <a:pPr algn="ctr"/>
                      <a:r>
                        <a:rPr lang="en-US" sz="2400" dirty="0">
                          <a:latin typeface="Helios" panose="020B0604020202020204" charset="0"/>
                        </a:rPr>
                        <a:t>5% for Other Units</a:t>
                      </a:r>
                      <a:endParaRPr lang="en-IN" sz="2400" dirty="0">
                        <a:latin typeface="Helios"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4585767"/>
                  </a:ext>
                </a:extLst>
              </a:tr>
              <a:tr h="726976">
                <a:tc vMerge="1">
                  <a:txBody>
                    <a:bodyPr/>
                    <a:lstStyle/>
                    <a:p>
                      <a:pPr algn="ctr"/>
                      <a:endParaRPr lang="en-IN" sz="2400" dirty="0">
                        <a:latin typeface="Helios" panose="020B0604020202020204" charset="0"/>
                      </a:endParaRPr>
                    </a:p>
                  </a:txBody>
                  <a:tcPr anchor="ctr"/>
                </a:tc>
                <a:tc>
                  <a:txBody>
                    <a:bodyPr/>
                    <a:lstStyle/>
                    <a:p>
                      <a:pPr algn="just"/>
                      <a:r>
                        <a:rPr lang="en-US" sz="2400" dirty="0">
                          <a:latin typeface="Helios" panose="020B0604020202020204" charset="0"/>
                        </a:rPr>
                        <a:t>Common Infrastructure Development Charges (Road, Fire Safety, Street Light, Playground, Garden etc.)</a:t>
                      </a:r>
                      <a:endParaRPr lang="en-IN" sz="2400" dirty="0">
                        <a:latin typeface="Helios"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IN" sz="2400" dirty="0">
                        <a:latin typeface="Helios" panose="020B0604020202020204" charset="0"/>
                      </a:endParaRPr>
                    </a:p>
                  </a:txBody>
                  <a:tcPr anchor="ctr"/>
                </a:tc>
                <a:tc vMerge="1">
                  <a:txBody>
                    <a:bodyPr/>
                    <a:lstStyle/>
                    <a:p>
                      <a:pPr algn="ctr"/>
                      <a:endParaRPr lang="en-IN" sz="2400" dirty="0">
                        <a:latin typeface="Helios" panose="020B0604020202020204" charset="0"/>
                      </a:endParaRPr>
                    </a:p>
                  </a:txBody>
                  <a:tcPr anchor="ctr"/>
                </a:tc>
                <a:extLst>
                  <a:ext uri="{0D108BD9-81ED-4DB2-BD59-A6C34878D82A}">
                    <a16:rowId xmlns:a16="http://schemas.microsoft.com/office/drawing/2014/main" val="1233223258"/>
                  </a:ext>
                </a:extLst>
              </a:tr>
              <a:tr h="403876">
                <a:tc vMerge="1">
                  <a:txBody>
                    <a:bodyPr/>
                    <a:lstStyle/>
                    <a:p>
                      <a:pPr algn="ctr"/>
                      <a:endParaRPr lang="en-IN" sz="2400" dirty="0">
                        <a:latin typeface="Helios" panose="020B0604020202020204" charset="0"/>
                      </a:endParaRPr>
                    </a:p>
                  </a:txBody>
                  <a:tcPr anchor="ctr"/>
                </a:tc>
                <a:tc>
                  <a:txBody>
                    <a:bodyPr/>
                    <a:lstStyle/>
                    <a:p>
                      <a:pPr algn="just"/>
                      <a:r>
                        <a:rPr lang="en-US" sz="2400" dirty="0">
                          <a:latin typeface="Helios" panose="020B0604020202020204" charset="0"/>
                        </a:rPr>
                        <a:t>Customer Advances for Flat / Office</a:t>
                      </a:r>
                      <a:endParaRPr lang="en-IN" sz="2400" dirty="0">
                        <a:latin typeface="Helios"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IN" sz="2400" dirty="0">
                        <a:latin typeface="Helios" panose="020B0604020202020204" charset="0"/>
                      </a:endParaRPr>
                    </a:p>
                  </a:txBody>
                  <a:tcPr anchor="ctr"/>
                </a:tc>
                <a:tc vMerge="1">
                  <a:txBody>
                    <a:bodyPr/>
                    <a:lstStyle/>
                    <a:p>
                      <a:pPr algn="ctr"/>
                      <a:endParaRPr lang="en-IN" sz="2400" dirty="0">
                        <a:latin typeface="Helios" panose="020B0604020202020204" charset="0"/>
                      </a:endParaRPr>
                    </a:p>
                  </a:txBody>
                  <a:tcPr anchor="ctr"/>
                </a:tc>
                <a:extLst>
                  <a:ext uri="{0D108BD9-81ED-4DB2-BD59-A6C34878D82A}">
                    <a16:rowId xmlns:a16="http://schemas.microsoft.com/office/drawing/2014/main" val="976982163"/>
                  </a:ext>
                </a:extLst>
              </a:tr>
              <a:tr h="413747">
                <a:tc vMerge="1">
                  <a:txBody>
                    <a:bodyPr/>
                    <a:lstStyle/>
                    <a:p>
                      <a:pPr algn="ctr"/>
                      <a:endParaRPr lang="en-IN" sz="2400" dirty="0">
                        <a:latin typeface="Helios" panose="020B0604020202020204" charset="0"/>
                      </a:endParaRPr>
                    </a:p>
                  </a:txBody>
                  <a:tcPr anchor="ctr"/>
                </a:tc>
                <a:tc>
                  <a:txBody>
                    <a:bodyPr/>
                    <a:lstStyle/>
                    <a:p>
                      <a:pPr algn="just"/>
                      <a:r>
                        <a:rPr lang="en-US" sz="2400" dirty="0">
                          <a:latin typeface="Helios" panose="020B0604020202020204" charset="0"/>
                        </a:rPr>
                        <a:t>Subscription Charges, Booking Fees, Administration Fees</a:t>
                      </a:r>
                      <a:endParaRPr lang="en-IN" sz="2400" dirty="0">
                        <a:latin typeface="Helios"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IN" sz="2400" dirty="0">
                        <a:latin typeface="Helios" panose="020B0604020202020204" charset="0"/>
                      </a:endParaRPr>
                    </a:p>
                  </a:txBody>
                  <a:tcPr anchor="ctr"/>
                </a:tc>
                <a:tc vMerge="1">
                  <a:txBody>
                    <a:bodyPr/>
                    <a:lstStyle/>
                    <a:p>
                      <a:pPr algn="ctr"/>
                      <a:endParaRPr lang="en-IN" sz="2400" dirty="0">
                        <a:latin typeface="Helios" panose="020B0604020202020204" charset="0"/>
                      </a:endParaRPr>
                    </a:p>
                  </a:txBody>
                  <a:tcPr anchor="ctr"/>
                </a:tc>
                <a:extLst>
                  <a:ext uri="{0D108BD9-81ED-4DB2-BD59-A6C34878D82A}">
                    <a16:rowId xmlns:a16="http://schemas.microsoft.com/office/drawing/2014/main" val="3314995706"/>
                  </a:ext>
                </a:extLst>
              </a:tr>
              <a:tr h="726976">
                <a:tc vMerge="1">
                  <a:txBody>
                    <a:bodyPr/>
                    <a:lstStyle/>
                    <a:p>
                      <a:pPr algn="ctr"/>
                      <a:endParaRPr lang="en-IN" sz="2400" dirty="0">
                        <a:latin typeface="Helios" panose="020B0604020202020204" charset="0"/>
                      </a:endParaRPr>
                    </a:p>
                  </a:txBody>
                  <a:tcPr anchor="ctr"/>
                </a:tc>
                <a:tc>
                  <a:txBody>
                    <a:bodyPr/>
                    <a:lstStyle/>
                    <a:p>
                      <a:pPr algn="just"/>
                      <a:r>
                        <a:rPr lang="en-US" sz="2400" dirty="0">
                          <a:latin typeface="Helios" panose="020B0604020202020204" charset="0"/>
                        </a:rPr>
                        <a:t>Club Development Charges / Internal Development Charges /</a:t>
                      </a:r>
                    </a:p>
                    <a:p>
                      <a:pPr algn="just"/>
                      <a:r>
                        <a:rPr lang="en-US" sz="2400" dirty="0">
                          <a:latin typeface="Helios" panose="020B0604020202020204" charset="0"/>
                        </a:rPr>
                        <a:t>External Development Charges</a:t>
                      </a:r>
                      <a:endParaRPr lang="en-IN" sz="2400" dirty="0">
                        <a:latin typeface="Helios"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IN" sz="2400" dirty="0">
                        <a:latin typeface="Helios" panose="020B0604020202020204" charset="0"/>
                      </a:endParaRPr>
                    </a:p>
                  </a:txBody>
                  <a:tcPr anchor="ctr"/>
                </a:tc>
                <a:tc vMerge="1">
                  <a:txBody>
                    <a:bodyPr/>
                    <a:lstStyle/>
                    <a:p>
                      <a:pPr algn="ctr"/>
                      <a:endParaRPr lang="en-IN" sz="2400" dirty="0">
                        <a:latin typeface="Helios" panose="020B0604020202020204" charset="0"/>
                      </a:endParaRPr>
                    </a:p>
                  </a:txBody>
                  <a:tcPr anchor="ctr"/>
                </a:tc>
                <a:extLst>
                  <a:ext uri="{0D108BD9-81ED-4DB2-BD59-A6C34878D82A}">
                    <a16:rowId xmlns:a16="http://schemas.microsoft.com/office/drawing/2014/main" val="1661632170"/>
                  </a:ext>
                </a:extLst>
              </a:tr>
              <a:tr h="413747">
                <a:tc vMerge="1">
                  <a:txBody>
                    <a:bodyPr/>
                    <a:lstStyle/>
                    <a:p>
                      <a:pPr algn="ctr"/>
                      <a:endParaRPr lang="en-IN" sz="2400" dirty="0">
                        <a:latin typeface="Helios" panose="020B0604020202020204" charset="0"/>
                      </a:endParaRPr>
                    </a:p>
                  </a:txBody>
                  <a:tcPr anchor="ctr"/>
                </a:tc>
                <a:tc>
                  <a:txBody>
                    <a:bodyPr/>
                    <a:lstStyle/>
                    <a:p>
                      <a:pPr algn="just"/>
                      <a:r>
                        <a:rPr lang="en-US" sz="2400" dirty="0">
                          <a:latin typeface="Helios" panose="020B0604020202020204" charset="0"/>
                        </a:rPr>
                        <a:t>Interest on Late Payment (Only if actually collected )</a:t>
                      </a:r>
                      <a:endParaRPr lang="en-IN" sz="2400" dirty="0">
                        <a:latin typeface="Helios"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IN" sz="2400" dirty="0">
                        <a:latin typeface="Helios" panose="020B0604020202020204" charset="0"/>
                      </a:endParaRPr>
                    </a:p>
                  </a:txBody>
                  <a:tcPr anchor="ctr"/>
                </a:tc>
                <a:tc vMerge="1">
                  <a:txBody>
                    <a:bodyPr/>
                    <a:lstStyle/>
                    <a:p>
                      <a:pPr algn="ctr"/>
                      <a:endParaRPr lang="en-IN" sz="2400" dirty="0">
                        <a:latin typeface="Helios" panose="020B0604020202020204" charset="0"/>
                      </a:endParaRPr>
                    </a:p>
                  </a:txBody>
                  <a:tcPr anchor="ctr"/>
                </a:tc>
                <a:extLst>
                  <a:ext uri="{0D108BD9-81ED-4DB2-BD59-A6C34878D82A}">
                    <a16:rowId xmlns:a16="http://schemas.microsoft.com/office/drawing/2014/main" val="4259277296"/>
                  </a:ext>
                </a:extLst>
              </a:tr>
              <a:tr h="644131">
                <a:tc rowSpan="3">
                  <a:txBody>
                    <a:bodyPr/>
                    <a:lstStyle/>
                    <a:p>
                      <a:pPr marL="457200" indent="-457200" algn="just">
                        <a:buAutoNum type="arabicPeriod"/>
                      </a:pPr>
                      <a:r>
                        <a:rPr lang="en-IN" sz="2400" dirty="0">
                          <a:latin typeface="Helios" panose="020B0604020202020204" charset="0"/>
                        </a:rPr>
                        <a:t>New Projects after 01-04-2019</a:t>
                      </a:r>
                    </a:p>
                    <a:p>
                      <a:pPr marL="457200" indent="-457200" algn="just">
                        <a:buAutoNum type="arabicPeriod"/>
                      </a:pPr>
                      <a:r>
                        <a:rPr lang="en-IN" sz="2400" dirty="0">
                          <a:latin typeface="Helios" panose="020B0604020202020204" charset="0"/>
                        </a:rPr>
                        <a:t>Affordable units</a:t>
                      </a:r>
                    </a:p>
                    <a:p>
                      <a:pPr marL="457200" indent="-457200" algn="just">
                        <a:buAutoNum type="arabicPeriod"/>
                      </a:pPr>
                      <a:r>
                        <a:rPr lang="en-IN" sz="2400" dirty="0">
                          <a:latin typeface="Helios" panose="020B0604020202020204" charset="0"/>
                        </a:rPr>
                        <a:t>Non-affordable units</a:t>
                      </a:r>
                    </a:p>
                    <a:p>
                      <a:pPr algn="just"/>
                      <a:endParaRPr lang="en-IN" sz="2400" dirty="0">
                        <a:latin typeface="Helios"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IN" sz="2400" dirty="0">
                          <a:latin typeface="Helios" panose="020B0604020202020204" charset="0"/>
                        </a:rPr>
                        <a:t>Membership of Club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lang="en-IN" sz="2400" dirty="0">
                          <a:latin typeface="Helios" panose="020B0604020202020204" charset="0"/>
                        </a:rPr>
                        <a:t>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lang="en-IN" sz="2400" dirty="0">
                          <a:latin typeface="Helios" panose="020B0604020202020204" charset="0"/>
                        </a:rPr>
                        <a:t>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0341920"/>
                  </a:ext>
                </a:extLst>
              </a:tr>
              <a:tr h="852937">
                <a:tc vMerge="1">
                  <a:txBody>
                    <a:bodyPr/>
                    <a:lstStyle/>
                    <a:p>
                      <a:endParaRPr lang="en-IN"/>
                    </a:p>
                  </a:txBody>
                  <a:tcPr/>
                </a:tc>
                <a:tc>
                  <a:txBody>
                    <a:bodyPr/>
                    <a:lstStyle/>
                    <a:p>
                      <a:pPr algn="just"/>
                      <a:r>
                        <a:rPr lang="en-US" sz="2400" dirty="0">
                          <a:latin typeface="Helios" panose="020B0604020202020204" charset="0"/>
                        </a:rPr>
                        <a:t>Charges for Cancellation of Booking</a:t>
                      </a:r>
                      <a:endParaRPr lang="en-IN" sz="2400" dirty="0">
                        <a:latin typeface="Helios" panose="020B060402020202020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IN"/>
                    </a:p>
                  </a:txBody>
                  <a:tcPr/>
                </a:tc>
                <a:tc vMerge="1">
                  <a:txBody>
                    <a:bodyPr/>
                    <a:lstStyle/>
                    <a:p>
                      <a:endParaRPr lang="en-IN"/>
                    </a:p>
                  </a:txBody>
                  <a:tcPr/>
                </a:tc>
                <a:extLst>
                  <a:ext uri="{0D108BD9-81ED-4DB2-BD59-A6C34878D82A}">
                    <a16:rowId xmlns:a16="http://schemas.microsoft.com/office/drawing/2014/main" val="2215633549"/>
                  </a:ext>
                </a:extLst>
              </a:tr>
              <a:tr h="997064">
                <a:tc vMerge="1">
                  <a:txBody>
                    <a:bodyPr/>
                    <a:lstStyle/>
                    <a:p>
                      <a:endParaRPr lang="en-IN"/>
                    </a:p>
                  </a:txBody>
                  <a:tcPr/>
                </a:tc>
                <a:tc>
                  <a:txBody>
                    <a:bodyPr/>
                    <a:lstStyle/>
                    <a:p>
                      <a:pPr algn="just"/>
                      <a:r>
                        <a:rPr lang="en-IN" sz="2400" dirty="0">
                          <a:latin typeface="Helios" panose="020B0604020202020204" charset="0"/>
                        </a:rPr>
                        <a:t>Extra Civil Work Charges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IN"/>
                    </a:p>
                  </a:txBody>
                  <a:tcPr/>
                </a:tc>
                <a:tc vMerge="1">
                  <a:txBody>
                    <a:bodyPr/>
                    <a:lstStyle/>
                    <a:p>
                      <a:endParaRPr lang="en-IN"/>
                    </a:p>
                  </a:txBody>
                  <a:tcPr/>
                </a:tc>
                <a:extLst>
                  <a:ext uri="{0D108BD9-81ED-4DB2-BD59-A6C34878D82A}">
                    <a16:rowId xmlns:a16="http://schemas.microsoft.com/office/drawing/2014/main" val="3343682127"/>
                  </a:ext>
                </a:extLst>
              </a:tr>
            </a:tbl>
          </a:graphicData>
        </a:graphic>
      </p:graphicFrame>
    </p:spTree>
    <p:extLst>
      <p:ext uri="{BB962C8B-B14F-4D97-AF65-F5344CB8AC3E}">
        <p14:creationId xmlns:p14="http://schemas.microsoft.com/office/powerpoint/2010/main" val="37330626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673413">
            <a:off x="9283310" y="-2113117"/>
            <a:ext cx="13265113" cy="13265113"/>
          </a:xfrm>
          <a:custGeom>
            <a:avLst/>
            <a:gdLst/>
            <a:ahLst/>
            <a:cxnLst/>
            <a:rect l="l" t="t" r="r" b="b"/>
            <a:pathLst>
              <a:path w="13265113" h="13265113">
                <a:moveTo>
                  <a:pt x="0" y="0"/>
                </a:moveTo>
                <a:lnTo>
                  <a:pt x="13265113" y="0"/>
                </a:lnTo>
                <a:lnTo>
                  <a:pt x="13265113" y="13265112"/>
                </a:lnTo>
                <a:lnTo>
                  <a:pt x="0" y="1326511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IN"/>
          </a:p>
        </p:txBody>
      </p:sp>
      <p:grpSp>
        <p:nvGrpSpPr>
          <p:cNvPr id="3" name="Group 3"/>
          <p:cNvGrpSpPr>
            <a:grpSpLocks noChangeAspect="1"/>
          </p:cNvGrpSpPr>
          <p:nvPr/>
        </p:nvGrpSpPr>
        <p:grpSpPr>
          <a:xfrm>
            <a:off x="9982200" y="-1"/>
            <a:ext cx="13730322" cy="10287001"/>
            <a:chOff x="-146051" y="355574"/>
            <a:chExt cx="7021395" cy="5260555"/>
          </a:xfrm>
        </p:grpSpPr>
        <p:sp>
          <p:nvSpPr>
            <p:cNvPr id="4" name="Freeform 4"/>
            <p:cNvSpPr/>
            <p:nvPr/>
          </p:nvSpPr>
          <p:spPr>
            <a:xfrm>
              <a:off x="-146051" y="355574"/>
              <a:ext cx="7021395" cy="5260555"/>
            </a:xfrm>
            <a:custGeom>
              <a:avLst/>
              <a:gdLst/>
              <a:ahLst/>
              <a:cxnLst/>
              <a:rect l="l" t="t" r="r" b="b"/>
              <a:pathLst>
                <a:path w="6417310" h="5911850">
                  <a:moveTo>
                    <a:pt x="1215390" y="402590"/>
                  </a:moveTo>
                  <a:lnTo>
                    <a:pt x="177800" y="2192020"/>
                  </a:lnTo>
                  <a:cubicBezTo>
                    <a:pt x="0" y="2498090"/>
                    <a:pt x="43180" y="2884170"/>
                    <a:pt x="283210" y="3144520"/>
                  </a:cubicBezTo>
                  <a:lnTo>
                    <a:pt x="2594610" y="5651500"/>
                  </a:lnTo>
                  <a:cubicBezTo>
                    <a:pt x="2747010" y="5817870"/>
                    <a:pt x="2962910" y="5911850"/>
                    <a:pt x="3187700" y="5911850"/>
                  </a:cubicBezTo>
                  <a:lnTo>
                    <a:pt x="5609590" y="5911850"/>
                  </a:lnTo>
                  <a:cubicBezTo>
                    <a:pt x="6055360" y="5911850"/>
                    <a:pt x="6417310" y="5549900"/>
                    <a:pt x="6417310" y="5104130"/>
                  </a:cubicBezTo>
                  <a:lnTo>
                    <a:pt x="6417310" y="1891030"/>
                  </a:lnTo>
                  <a:cubicBezTo>
                    <a:pt x="6417310" y="1724660"/>
                    <a:pt x="6366510" y="1562100"/>
                    <a:pt x="6269990" y="1426210"/>
                  </a:cubicBezTo>
                  <a:lnTo>
                    <a:pt x="5507990" y="342900"/>
                  </a:lnTo>
                  <a:cubicBezTo>
                    <a:pt x="5356860" y="128270"/>
                    <a:pt x="5110480" y="0"/>
                    <a:pt x="4847590" y="0"/>
                  </a:cubicBezTo>
                  <a:lnTo>
                    <a:pt x="1913890" y="0"/>
                  </a:lnTo>
                  <a:cubicBezTo>
                    <a:pt x="1625600" y="0"/>
                    <a:pt x="1358900" y="153670"/>
                    <a:pt x="1215390" y="402590"/>
                  </a:cubicBezTo>
                  <a:close/>
                </a:path>
              </a:pathLst>
            </a:custGeom>
            <a:blipFill>
              <a:blip r:embed="rId4">
                <a:alphaModFix amt="90000"/>
              </a:blip>
              <a:stretch>
                <a:fillRect l="-17113" t="-6759" r="-10553" b="-5621"/>
              </a:stretch>
            </a:blipFill>
          </p:spPr>
          <p:txBody>
            <a:bodyPr/>
            <a:lstStyle/>
            <a:p>
              <a:endParaRPr lang="en-IN"/>
            </a:p>
          </p:txBody>
        </p:sp>
      </p:grpSp>
      <p:grpSp>
        <p:nvGrpSpPr>
          <p:cNvPr id="5" name="Group 5"/>
          <p:cNvGrpSpPr/>
          <p:nvPr/>
        </p:nvGrpSpPr>
        <p:grpSpPr>
          <a:xfrm>
            <a:off x="1028700" y="4102991"/>
            <a:ext cx="1159668" cy="1159668"/>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4F4F4"/>
            </a:solidFill>
          </p:spPr>
          <p:txBody>
            <a:bodyPr/>
            <a:lstStyle/>
            <a:p>
              <a:endParaRPr lang="en-IN"/>
            </a:p>
          </p:txBody>
        </p:sp>
        <p:sp>
          <p:nvSpPr>
            <p:cNvPr id="7" name="TextBox 7"/>
            <p:cNvSpPr txBox="1"/>
            <p:nvPr/>
          </p:nvSpPr>
          <p:spPr>
            <a:xfrm>
              <a:off x="76200" y="38100"/>
              <a:ext cx="660400" cy="698500"/>
            </a:xfrm>
            <a:prstGeom prst="rect">
              <a:avLst/>
            </a:prstGeom>
          </p:spPr>
          <p:txBody>
            <a:bodyPr lIns="50800" tIns="50800" rIns="50800" bIns="50800" rtlCol="0" anchor="ctr"/>
            <a:lstStyle/>
            <a:p>
              <a:pPr algn="ctr">
                <a:lnSpc>
                  <a:spcPts val="2100"/>
                </a:lnSpc>
              </a:pPr>
              <a:endParaRPr/>
            </a:p>
          </p:txBody>
        </p:sp>
      </p:grpSp>
      <p:sp>
        <p:nvSpPr>
          <p:cNvPr id="8" name="TextBox 8"/>
          <p:cNvSpPr txBox="1"/>
          <p:nvPr/>
        </p:nvSpPr>
        <p:spPr>
          <a:xfrm>
            <a:off x="1028700" y="1001016"/>
            <a:ext cx="5837845" cy="2292350"/>
          </a:xfrm>
          <a:prstGeom prst="rect">
            <a:avLst/>
          </a:prstGeom>
        </p:spPr>
        <p:txBody>
          <a:bodyPr lIns="0" tIns="0" rIns="0" bIns="0" rtlCol="0" anchor="t">
            <a:spAutoFit/>
          </a:bodyPr>
          <a:lstStyle/>
          <a:p>
            <a:pPr algn="ctr">
              <a:lnSpc>
                <a:spcPts val="9099"/>
              </a:lnSpc>
            </a:pPr>
            <a:r>
              <a:rPr lang="en-US" sz="6999" b="1" dirty="0">
                <a:solidFill>
                  <a:srgbClr val="718BAB"/>
                </a:solidFill>
                <a:latin typeface="Klein Bold"/>
                <a:ea typeface="Klein Bold"/>
                <a:cs typeface="Klein Bold"/>
                <a:sym typeface="Klein Bold"/>
              </a:rPr>
              <a:t>Connect </a:t>
            </a:r>
            <a:r>
              <a:rPr lang="en-US" sz="6999" b="1" dirty="0">
                <a:solidFill>
                  <a:srgbClr val="2A2E3A"/>
                </a:solidFill>
                <a:latin typeface="Klein Bold"/>
                <a:ea typeface="Klein Bold"/>
                <a:cs typeface="Klein Bold"/>
                <a:sym typeface="Klein Bold"/>
              </a:rPr>
              <a:t>with us</a:t>
            </a:r>
          </a:p>
        </p:txBody>
      </p:sp>
      <p:grpSp>
        <p:nvGrpSpPr>
          <p:cNvPr id="9" name="Group 9"/>
          <p:cNvGrpSpPr/>
          <p:nvPr/>
        </p:nvGrpSpPr>
        <p:grpSpPr>
          <a:xfrm>
            <a:off x="2910566" y="4128593"/>
            <a:ext cx="5208644" cy="1065602"/>
            <a:chOff x="0" y="-57150"/>
            <a:chExt cx="6944859" cy="1420804"/>
          </a:xfrm>
        </p:grpSpPr>
        <p:sp>
          <p:nvSpPr>
            <p:cNvPr id="10" name="TextBox 10"/>
            <p:cNvSpPr txBox="1"/>
            <p:nvPr/>
          </p:nvSpPr>
          <p:spPr>
            <a:xfrm>
              <a:off x="0" y="735004"/>
              <a:ext cx="6944859" cy="628650"/>
            </a:xfrm>
            <a:prstGeom prst="rect">
              <a:avLst/>
            </a:prstGeom>
          </p:spPr>
          <p:txBody>
            <a:bodyPr lIns="0" tIns="0" rIns="0" bIns="0" rtlCol="0" anchor="t">
              <a:spAutoFit/>
            </a:bodyPr>
            <a:lstStyle/>
            <a:p>
              <a:pPr marL="0" lvl="0" indent="0" algn="l">
                <a:lnSpc>
                  <a:spcPts val="3600"/>
                </a:lnSpc>
                <a:spcBef>
                  <a:spcPct val="0"/>
                </a:spcBef>
              </a:pPr>
              <a:r>
                <a:rPr lang="en-US" sz="3000" b="1" dirty="0">
                  <a:solidFill>
                    <a:srgbClr val="2A2E3A"/>
                  </a:solidFill>
                  <a:latin typeface="Klein Bold"/>
                  <a:ea typeface="Klein Bold"/>
                  <a:cs typeface="Klein Bold"/>
                  <a:sym typeface="Klein Bold"/>
                </a:rPr>
                <a:t>admin@svcollp.in</a:t>
              </a:r>
            </a:p>
          </p:txBody>
        </p:sp>
        <p:sp>
          <p:nvSpPr>
            <p:cNvPr id="11" name="TextBox 11"/>
            <p:cNvSpPr txBox="1"/>
            <p:nvPr/>
          </p:nvSpPr>
          <p:spPr>
            <a:xfrm>
              <a:off x="0" y="-57150"/>
              <a:ext cx="6944859" cy="578697"/>
            </a:xfrm>
            <a:prstGeom prst="rect">
              <a:avLst/>
            </a:prstGeom>
          </p:spPr>
          <p:txBody>
            <a:bodyPr lIns="0" tIns="0" rIns="0" bIns="0" rtlCol="0" anchor="t">
              <a:spAutoFit/>
            </a:bodyPr>
            <a:lstStyle/>
            <a:p>
              <a:pPr marL="0" lvl="0" indent="0" algn="l">
                <a:lnSpc>
                  <a:spcPts val="3639"/>
                </a:lnSpc>
                <a:spcBef>
                  <a:spcPct val="0"/>
                </a:spcBef>
              </a:pPr>
              <a:r>
                <a:rPr lang="en-US" sz="2599" u="none">
                  <a:solidFill>
                    <a:srgbClr val="2A2E3A"/>
                  </a:solidFill>
                  <a:latin typeface="Helios"/>
                  <a:ea typeface="Helios"/>
                  <a:cs typeface="Helios"/>
                  <a:sym typeface="Helios"/>
                </a:rPr>
                <a:t>Email</a:t>
              </a:r>
            </a:p>
          </p:txBody>
        </p:sp>
      </p:grpSp>
      <p:grpSp>
        <p:nvGrpSpPr>
          <p:cNvPr id="12" name="Group 12"/>
          <p:cNvGrpSpPr/>
          <p:nvPr/>
        </p:nvGrpSpPr>
        <p:grpSpPr>
          <a:xfrm>
            <a:off x="2910566" y="6107411"/>
            <a:ext cx="5208644" cy="1065602"/>
            <a:chOff x="0" y="-57150"/>
            <a:chExt cx="6944859" cy="1420804"/>
          </a:xfrm>
        </p:grpSpPr>
        <p:sp>
          <p:nvSpPr>
            <p:cNvPr id="13" name="TextBox 13"/>
            <p:cNvSpPr txBox="1"/>
            <p:nvPr/>
          </p:nvSpPr>
          <p:spPr>
            <a:xfrm>
              <a:off x="0" y="735004"/>
              <a:ext cx="6944859" cy="628650"/>
            </a:xfrm>
            <a:prstGeom prst="rect">
              <a:avLst/>
            </a:prstGeom>
          </p:spPr>
          <p:txBody>
            <a:bodyPr lIns="0" tIns="0" rIns="0" bIns="0" rtlCol="0" anchor="t">
              <a:spAutoFit/>
            </a:bodyPr>
            <a:lstStyle/>
            <a:p>
              <a:pPr marL="0" lvl="0" indent="0" algn="l">
                <a:lnSpc>
                  <a:spcPts val="3600"/>
                </a:lnSpc>
                <a:spcBef>
                  <a:spcPct val="0"/>
                </a:spcBef>
              </a:pPr>
              <a:r>
                <a:rPr lang="en-US" sz="3000" b="1" dirty="0">
                  <a:solidFill>
                    <a:srgbClr val="2A2E3A"/>
                  </a:solidFill>
                  <a:latin typeface="Klein Bold"/>
                  <a:ea typeface="Klein Bold"/>
                  <a:cs typeface="Klein Bold"/>
                  <a:sym typeface="Klein Bold"/>
                </a:rPr>
                <a:t>https://svcollp.in/ </a:t>
              </a:r>
            </a:p>
          </p:txBody>
        </p:sp>
        <p:sp>
          <p:nvSpPr>
            <p:cNvPr id="14" name="TextBox 14"/>
            <p:cNvSpPr txBox="1"/>
            <p:nvPr/>
          </p:nvSpPr>
          <p:spPr>
            <a:xfrm>
              <a:off x="0" y="-57150"/>
              <a:ext cx="6944859" cy="578697"/>
            </a:xfrm>
            <a:prstGeom prst="rect">
              <a:avLst/>
            </a:prstGeom>
          </p:spPr>
          <p:txBody>
            <a:bodyPr lIns="0" tIns="0" rIns="0" bIns="0" rtlCol="0" anchor="t">
              <a:spAutoFit/>
            </a:bodyPr>
            <a:lstStyle/>
            <a:p>
              <a:pPr marL="0" lvl="0" indent="0" algn="l">
                <a:lnSpc>
                  <a:spcPts val="3639"/>
                </a:lnSpc>
                <a:spcBef>
                  <a:spcPct val="0"/>
                </a:spcBef>
              </a:pPr>
              <a:r>
                <a:rPr lang="en-US" sz="2599" u="none" dirty="0">
                  <a:solidFill>
                    <a:srgbClr val="2A2E3A"/>
                  </a:solidFill>
                  <a:latin typeface="Helios"/>
                  <a:ea typeface="Helios"/>
                  <a:cs typeface="Helios"/>
                  <a:sym typeface="Helios"/>
                </a:rPr>
                <a:t>Website</a:t>
              </a:r>
            </a:p>
          </p:txBody>
        </p:sp>
      </p:grpSp>
      <p:grpSp>
        <p:nvGrpSpPr>
          <p:cNvPr id="15" name="Group 15"/>
          <p:cNvGrpSpPr/>
          <p:nvPr/>
        </p:nvGrpSpPr>
        <p:grpSpPr>
          <a:xfrm>
            <a:off x="2910566" y="8144182"/>
            <a:ext cx="5208644" cy="1065602"/>
            <a:chOff x="0" y="-57150"/>
            <a:chExt cx="6944859" cy="1420804"/>
          </a:xfrm>
        </p:grpSpPr>
        <p:sp>
          <p:nvSpPr>
            <p:cNvPr id="16" name="TextBox 16"/>
            <p:cNvSpPr txBox="1"/>
            <p:nvPr/>
          </p:nvSpPr>
          <p:spPr>
            <a:xfrm>
              <a:off x="0" y="735004"/>
              <a:ext cx="6944859" cy="628650"/>
            </a:xfrm>
            <a:prstGeom prst="rect">
              <a:avLst/>
            </a:prstGeom>
          </p:spPr>
          <p:txBody>
            <a:bodyPr lIns="0" tIns="0" rIns="0" bIns="0" rtlCol="0" anchor="t">
              <a:spAutoFit/>
            </a:bodyPr>
            <a:lstStyle/>
            <a:p>
              <a:pPr marL="0" lvl="0" indent="0" algn="l">
                <a:lnSpc>
                  <a:spcPts val="3600"/>
                </a:lnSpc>
                <a:spcBef>
                  <a:spcPct val="0"/>
                </a:spcBef>
              </a:pPr>
              <a:r>
                <a:rPr lang="en-US" sz="3000" b="1" dirty="0">
                  <a:solidFill>
                    <a:srgbClr val="2A2E3A"/>
                  </a:solidFill>
                  <a:latin typeface="Klein Bold"/>
                  <a:ea typeface="Klein Bold"/>
                  <a:cs typeface="Klein Bold"/>
                  <a:sym typeface="Klein Bold"/>
                </a:rPr>
                <a:t>044-2499 2155</a:t>
              </a:r>
            </a:p>
          </p:txBody>
        </p:sp>
        <p:sp>
          <p:nvSpPr>
            <p:cNvPr id="17" name="TextBox 17"/>
            <p:cNvSpPr txBox="1"/>
            <p:nvPr/>
          </p:nvSpPr>
          <p:spPr>
            <a:xfrm>
              <a:off x="0" y="-57150"/>
              <a:ext cx="6944859" cy="578697"/>
            </a:xfrm>
            <a:prstGeom prst="rect">
              <a:avLst/>
            </a:prstGeom>
          </p:spPr>
          <p:txBody>
            <a:bodyPr lIns="0" tIns="0" rIns="0" bIns="0" rtlCol="0" anchor="t">
              <a:spAutoFit/>
            </a:bodyPr>
            <a:lstStyle/>
            <a:p>
              <a:pPr marL="0" lvl="0" indent="0" algn="l">
                <a:lnSpc>
                  <a:spcPts val="3639"/>
                </a:lnSpc>
                <a:spcBef>
                  <a:spcPct val="0"/>
                </a:spcBef>
              </a:pPr>
              <a:r>
                <a:rPr lang="en-US" sz="2599" u="none">
                  <a:solidFill>
                    <a:srgbClr val="2A2E3A"/>
                  </a:solidFill>
                  <a:latin typeface="Helios"/>
                  <a:ea typeface="Helios"/>
                  <a:cs typeface="Helios"/>
                  <a:sym typeface="Helios"/>
                </a:rPr>
                <a:t>Call us</a:t>
              </a:r>
            </a:p>
          </p:txBody>
        </p:sp>
      </p:grpSp>
      <p:sp>
        <p:nvSpPr>
          <p:cNvPr id="18" name="Freeform 18"/>
          <p:cNvSpPr/>
          <p:nvPr/>
        </p:nvSpPr>
        <p:spPr>
          <a:xfrm>
            <a:off x="1417102" y="4535596"/>
            <a:ext cx="382865" cy="294458"/>
          </a:xfrm>
          <a:custGeom>
            <a:avLst/>
            <a:gdLst/>
            <a:ahLst/>
            <a:cxnLst/>
            <a:rect l="l" t="t" r="r" b="b"/>
            <a:pathLst>
              <a:path w="382865" h="294458">
                <a:moveTo>
                  <a:pt x="0" y="0"/>
                </a:moveTo>
                <a:lnTo>
                  <a:pt x="382865" y="0"/>
                </a:lnTo>
                <a:lnTo>
                  <a:pt x="382865" y="294458"/>
                </a:lnTo>
                <a:lnTo>
                  <a:pt x="0" y="29445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IN"/>
          </a:p>
        </p:txBody>
      </p:sp>
      <p:grpSp>
        <p:nvGrpSpPr>
          <p:cNvPr id="19" name="Group 19"/>
          <p:cNvGrpSpPr/>
          <p:nvPr/>
        </p:nvGrpSpPr>
        <p:grpSpPr>
          <a:xfrm>
            <a:off x="1028700" y="6081809"/>
            <a:ext cx="1159668" cy="1159668"/>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4F4F4"/>
            </a:solidFill>
          </p:spPr>
          <p:txBody>
            <a:bodyPr/>
            <a:lstStyle/>
            <a:p>
              <a:endParaRPr lang="en-IN"/>
            </a:p>
          </p:txBody>
        </p:sp>
        <p:sp>
          <p:nvSpPr>
            <p:cNvPr id="21" name="TextBox 21"/>
            <p:cNvSpPr txBox="1"/>
            <p:nvPr/>
          </p:nvSpPr>
          <p:spPr>
            <a:xfrm>
              <a:off x="76200" y="38100"/>
              <a:ext cx="660400" cy="698500"/>
            </a:xfrm>
            <a:prstGeom prst="rect">
              <a:avLst/>
            </a:prstGeom>
          </p:spPr>
          <p:txBody>
            <a:bodyPr lIns="50800" tIns="50800" rIns="50800" bIns="50800" rtlCol="0" anchor="ctr"/>
            <a:lstStyle/>
            <a:p>
              <a:pPr algn="ctr">
                <a:lnSpc>
                  <a:spcPts val="2100"/>
                </a:lnSpc>
              </a:pPr>
              <a:endParaRPr/>
            </a:p>
          </p:txBody>
        </p:sp>
      </p:grpSp>
      <p:grpSp>
        <p:nvGrpSpPr>
          <p:cNvPr id="22" name="Group 22"/>
          <p:cNvGrpSpPr/>
          <p:nvPr/>
        </p:nvGrpSpPr>
        <p:grpSpPr>
          <a:xfrm>
            <a:off x="1028700" y="8050116"/>
            <a:ext cx="1159668" cy="1159668"/>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4F4F4"/>
            </a:solidFill>
          </p:spPr>
          <p:txBody>
            <a:bodyPr/>
            <a:lstStyle/>
            <a:p>
              <a:endParaRPr lang="en-IN"/>
            </a:p>
          </p:txBody>
        </p:sp>
        <p:sp>
          <p:nvSpPr>
            <p:cNvPr id="24" name="TextBox 24"/>
            <p:cNvSpPr txBox="1"/>
            <p:nvPr/>
          </p:nvSpPr>
          <p:spPr>
            <a:xfrm>
              <a:off x="76200" y="38100"/>
              <a:ext cx="660400" cy="698500"/>
            </a:xfrm>
            <a:prstGeom prst="rect">
              <a:avLst/>
            </a:prstGeom>
          </p:spPr>
          <p:txBody>
            <a:bodyPr lIns="50800" tIns="50800" rIns="50800" bIns="50800" rtlCol="0" anchor="ctr"/>
            <a:lstStyle/>
            <a:p>
              <a:pPr algn="ctr">
                <a:lnSpc>
                  <a:spcPts val="2100"/>
                </a:lnSpc>
              </a:pPr>
              <a:endParaRPr/>
            </a:p>
          </p:txBody>
        </p:sp>
      </p:grpSp>
      <p:sp>
        <p:nvSpPr>
          <p:cNvPr id="26" name="Freeform 26"/>
          <p:cNvSpPr/>
          <p:nvPr/>
        </p:nvSpPr>
        <p:spPr>
          <a:xfrm>
            <a:off x="1447093" y="8408419"/>
            <a:ext cx="322882" cy="443062"/>
          </a:xfrm>
          <a:custGeom>
            <a:avLst/>
            <a:gdLst/>
            <a:ahLst/>
            <a:cxnLst/>
            <a:rect l="l" t="t" r="r" b="b"/>
            <a:pathLst>
              <a:path w="322882" h="443062">
                <a:moveTo>
                  <a:pt x="0" y="0"/>
                </a:moveTo>
                <a:lnTo>
                  <a:pt x="322882" y="0"/>
                </a:lnTo>
                <a:lnTo>
                  <a:pt x="322882" y="443062"/>
                </a:lnTo>
                <a:lnTo>
                  <a:pt x="0" y="44306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IN"/>
          </a:p>
        </p:txBody>
      </p:sp>
      <p:sp>
        <p:nvSpPr>
          <p:cNvPr id="27" name="Freeform 14">
            <a:extLst>
              <a:ext uri="{FF2B5EF4-FFF2-40B4-BE49-F238E27FC236}">
                <a16:creationId xmlns:a16="http://schemas.microsoft.com/office/drawing/2014/main" id="{CB128C7F-E432-B556-E73E-CD53EE66D3BC}"/>
              </a:ext>
            </a:extLst>
          </p:cNvPr>
          <p:cNvSpPr/>
          <p:nvPr/>
        </p:nvSpPr>
        <p:spPr>
          <a:xfrm>
            <a:off x="1417102" y="6440716"/>
            <a:ext cx="505096" cy="516183"/>
          </a:xfrm>
          <a:custGeom>
            <a:avLst/>
            <a:gdLst/>
            <a:ahLst/>
            <a:cxnLst/>
            <a:rect l="l" t="t" r="r" b="b"/>
            <a:pathLst>
              <a:path w="627325" h="604513">
                <a:moveTo>
                  <a:pt x="0" y="0"/>
                </a:moveTo>
                <a:lnTo>
                  <a:pt x="627324" y="0"/>
                </a:lnTo>
                <a:lnTo>
                  <a:pt x="627324" y="604513"/>
                </a:lnTo>
                <a:lnTo>
                  <a:pt x="0" y="60451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IN"/>
          </a:p>
        </p:txBody>
      </p:sp>
      <p:sp>
        <p:nvSpPr>
          <p:cNvPr id="28" name="TextBox 23">
            <a:extLst>
              <a:ext uri="{FF2B5EF4-FFF2-40B4-BE49-F238E27FC236}">
                <a16:creationId xmlns:a16="http://schemas.microsoft.com/office/drawing/2014/main" id="{DA326029-D0CE-705E-4C4C-654D0DCDCD9A}"/>
              </a:ext>
            </a:extLst>
          </p:cNvPr>
          <p:cNvSpPr txBox="1"/>
          <p:nvPr/>
        </p:nvSpPr>
        <p:spPr>
          <a:xfrm>
            <a:off x="152400" y="9866934"/>
            <a:ext cx="2630913" cy="385683"/>
          </a:xfrm>
          <a:prstGeom prst="rect">
            <a:avLst/>
          </a:prstGeom>
        </p:spPr>
        <p:txBody>
          <a:bodyPr wrap="square" lIns="0" tIns="0" rIns="0" bIns="0" rtlCol="0" anchor="t">
            <a:spAutoFit/>
          </a:bodyPr>
          <a:lstStyle/>
          <a:p>
            <a:pPr marL="0" lvl="0" indent="0" algn="l">
              <a:lnSpc>
                <a:spcPts val="3639"/>
              </a:lnSpc>
              <a:spcBef>
                <a:spcPct val="0"/>
              </a:spcBef>
            </a:pPr>
            <a:r>
              <a:rPr lang="en-US" sz="1400" b="1" dirty="0">
                <a:solidFill>
                  <a:srgbClr val="2A2E3A"/>
                </a:solidFill>
                <a:latin typeface="Helios"/>
                <a:ea typeface="Helios"/>
                <a:cs typeface="Helios"/>
                <a:sym typeface="Helios"/>
              </a:rPr>
              <a:t>S VENKATRAM &amp; CO LLP</a:t>
            </a:r>
            <a:endParaRPr lang="en-US" sz="1400" b="1" u="none" dirty="0">
              <a:solidFill>
                <a:srgbClr val="2A2E3A"/>
              </a:solidFill>
              <a:latin typeface="Helios"/>
              <a:ea typeface="Helios"/>
              <a:cs typeface="Helios"/>
              <a:sym typeface="Helios"/>
            </a:endParaRPr>
          </a:p>
        </p:txBody>
      </p:sp>
      <p:sp>
        <p:nvSpPr>
          <p:cNvPr id="29" name="TextBox 23">
            <a:extLst>
              <a:ext uri="{FF2B5EF4-FFF2-40B4-BE49-F238E27FC236}">
                <a16:creationId xmlns:a16="http://schemas.microsoft.com/office/drawing/2014/main" id="{73292D76-C0F4-6B7E-CEC5-AA3BAF5E22C3}"/>
              </a:ext>
            </a:extLst>
          </p:cNvPr>
          <p:cNvSpPr txBox="1"/>
          <p:nvPr/>
        </p:nvSpPr>
        <p:spPr>
          <a:xfrm>
            <a:off x="15448543" y="9866933"/>
            <a:ext cx="2630913" cy="396904"/>
          </a:xfrm>
          <a:prstGeom prst="rect">
            <a:avLst/>
          </a:prstGeom>
        </p:spPr>
        <p:txBody>
          <a:bodyPr wrap="square" lIns="0" tIns="0" rIns="0" bIns="0" rtlCol="0" anchor="t">
            <a:spAutoFit/>
          </a:bodyPr>
          <a:lstStyle/>
          <a:p>
            <a:pPr marL="0" lvl="0" indent="0" algn="r">
              <a:lnSpc>
                <a:spcPts val="3639"/>
              </a:lnSpc>
              <a:spcBef>
                <a:spcPct val="0"/>
              </a:spcBef>
            </a:pPr>
            <a:r>
              <a:rPr lang="en-US" b="1" u="none" dirty="0">
                <a:solidFill>
                  <a:srgbClr val="2A2E3A"/>
                </a:solidFill>
                <a:latin typeface="Helios"/>
                <a:ea typeface="Helios"/>
                <a:cs typeface="Helios"/>
                <a:sym typeface="Helios"/>
              </a:rPr>
              <a:t>17</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10F80-4CCE-E63A-5769-12907A3DB023}"/>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1BA4D60D-9DC6-FC5B-C364-4A26AD053B15}"/>
              </a:ext>
            </a:extLst>
          </p:cNvPr>
          <p:cNvSpPr/>
          <p:nvPr/>
        </p:nvSpPr>
        <p:spPr>
          <a:xfrm rot="673413">
            <a:off x="9283310" y="-2113117"/>
            <a:ext cx="13265113" cy="13265113"/>
          </a:xfrm>
          <a:custGeom>
            <a:avLst/>
            <a:gdLst/>
            <a:ahLst/>
            <a:cxnLst/>
            <a:rect l="l" t="t" r="r" b="b"/>
            <a:pathLst>
              <a:path w="13265113" h="13265113">
                <a:moveTo>
                  <a:pt x="0" y="0"/>
                </a:moveTo>
                <a:lnTo>
                  <a:pt x="13265113" y="0"/>
                </a:lnTo>
                <a:lnTo>
                  <a:pt x="13265113" y="13265112"/>
                </a:lnTo>
                <a:lnTo>
                  <a:pt x="0" y="1326511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IN"/>
          </a:p>
        </p:txBody>
      </p:sp>
      <p:grpSp>
        <p:nvGrpSpPr>
          <p:cNvPr id="3" name="Group 3">
            <a:extLst>
              <a:ext uri="{FF2B5EF4-FFF2-40B4-BE49-F238E27FC236}">
                <a16:creationId xmlns:a16="http://schemas.microsoft.com/office/drawing/2014/main" id="{82592A64-3B06-A06E-41E8-097107BDB3A7}"/>
              </a:ext>
            </a:extLst>
          </p:cNvPr>
          <p:cNvGrpSpPr>
            <a:grpSpLocks noChangeAspect="1"/>
          </p:cNvGrpSpPr>
          <p:nvPr/>
        </p:nvGrpSpPr>
        <p:grpSpPr>
          <a:xfrm>
            <a:off x="9982200" y="-1"/>
            <a:ext cx="13730322" cy="10287001"/>
            <a:chOff x="-146051" y="355574"/>
            <a:chExt cx="7021395" cy="5260555"/>
          </a:xfrm>
        </p:grpSpPr>
        <p:sp>
          <p:nvSpPr>
            <p:cNvPr id="4" name="Freeform 4">
              <a:extLst>
                <a:ext uri="{FF2B5EF4-FFF2-40B4-BE49-F238E27FC236}">
                  <a16:creationId xmlns:a16="http://schemas.microsoft.com/office/drawing/2014/main" id="{5DC045A0-2948-1968-5BF9-67A5D039192A}"/>
                </a:ext>
              </a:extLst>
            </p:cNvPr>
            <p:cNvSpPr/>
            <p:nvPr/>
          </p:nvSpPr>
          <p:spPr>
            <a:xfrm>
              <a:off x="-146051" y="355574"/>
              <a:ext cx="7021395" cy="5260555"/>
            </a:xfrm>
            <a:custGeom>
              <a:avLst/>
              <a:gdLst/>
              <a:ahLst/>
              <a:cxnLst/>
              <a:rect l="l" t="t" r="r" b="b"/>
              <a:pathLst>
                <a:path w="6417310" h="5911850">
                  <a:moveTo>
                    <a:pt x="1215390" y="402590"/>
                  </a:moveTo>
                  <a:lnTo>
                    <a:pt x="177800" y="2192020"/>
                  </a:lnTo>
                  <a:cubicBezTo>
                    <a:pt x="0" y="2498090"/>
                    <a:pt x="43180" y="2884170"/>
                    <a:pt x="283210" y="3144520"/>
                  </a:cubicBezTo>
                  <a:lnTo>
                    <a:pt x="2594610" y="5651500"/>
                  </a:lnTo>
                  <a:cubicBezTo>
                    <a:pt x="2747010" y="5817870"/>
                    <a:pt x="2962910" y="5911850"/>
                    <a:pt x="3187700" y="5911850"/>
                  </a:cubicBezTo>
                  <a:lnTo>
                    <a:pt x="5609590" y="5911850"/>
                  </a:lnTo>
                  <a:cubicBezTo>
                    <a:pt x="6055360" y="5911850"/>
                    <a:pt x="6417310" y="5549900"/>
                    <a:pt x="6417310" y="5104130"/>
                  </a:cubicBezTo>
                  <a:lnTo>
                    <a:pt x="6417310" y="1891030"/>
                  </a:lnTo>
                  <a:cubicBezTo>
                    <a:pt x="6417310" y="1724660"/>
                    <a:pt x="6366510" y="1562100"/>
                    <a:pt x="6269990" y="1426210"/>
                  </a:cubicBezTo>
                  <a:lnTo>
                    <a:pt x="5507990" y="342900"/>
                  </a:lnTo>
                  <a:cubicBezTo>
                    <a:pt x="5356860" y="128270"/>
                    <a:pt x="5110480" y="0"/>
                    <a:pt x="4847590" y="0"/>
                  </a:cubicBezTo>
                  <a:lnTo>
                    <a:pt x="1913890" y="0"/>
                  </a:lnTo>
                  <a:cubicBezTo>
                    <a:pt x="1625600" y="0"/>
                    <a:pt x="1358900" y="153670"/>
                    <a:pt x="1215390" y="402590"/>
                  </a:cubicBezTo>
                  <a:close/>
                </a:path>
              </a:pathLst>
            </a:custGeom>
            <a:blipFill>
              <a:blip r:embed="rId4">
                <a:alphaModFix amt="90000"/>
              </a:blip>
              <a:stretch>
                <a:fillRect l="-17113" t="-6759" r="-10553" b="-5621"/>
              </a:stretch>
            </a:blipFill>
          </p:spPr>
          <p:txBody>
            <a:bodyPr/>
            <a:lstStyle/>
            <a:p>
              <a:endParaRPr lang="en-IN"/>
            </a:p>
          </p:txBody>
        </p:sp>
      </p:grpSp>
      <p:sp>
        <p:nvSpPr>
          <p:cNvPr id="8" name="TextBox 8">
            <a:extLst>
              <a:ext uri="{FF2B5EF4-FFF2-40B4-BE49-F238E27FC236}">
                <a16:creationId xmlns:a16="http://schemas.microsoft.com/office/drawing/2014/main" id="{76E9DE52-A367-D335-4B4C-F4AF52CCA6F6}"/>
              </a:ext>
            </a:extLst>
          </p:cNvPr>
          <p:cNvSpPr txBox="1"/>
          <p:nvPr/>
        </p:nvSpPr>
        <p:spPr>
          <a:xfrm>
            <a:off x="1026841" y="1714500"/>
            <a:ext cx="5837845" cy="1144480"/>
          </a:xfrm>
          <a:prstGeom prst="rect">
            <a:avLst/>
          </a:prstGeom>
        </p:spPr>
        <p:txBody>
          <a:bodyPr lIns="0" tIns="0" rIns="0" bIns="0" rtlCol="0" anchor="t">
            <a:spAutoFit/>
          </a:bodyPr>
          <a:lstStyle/>
          <a:p>
            <a:pPr>
              <a:lnSpc>
                <a:spcPts val="9099"/>
              </a:lnSpc>
            </a:pPr>
            <a:r>
              <a:rPr lang="en-US" sz="6999" b="1" dirty="0">
                <a:solidFill>
                  <a:srgbClr val="718BAB"/>
                </a:solidFill>
                <a:latin typeface="Klein Bold"/>
                <a:ea typeface="Klein Bold"/>
                <a:cs typeface="Klein Bold"/>
                <a:sym typeface="Klein Bold"/>
              </a:rPr>
              <a:t>Disclaimer</a:t>
            </a:r>
            <a:endParaRPr lang="en-US" sz="6999" b="1" dirty="0">
              <a:solidFill>
                <a:srgbClr val="2A2E3A"/>
              </a:solidFill>
              <a:latin typeface="Klein Bold"/>
              <a:ea typeface="Klein Bold"/>
              <a:cs typeface="Klein Bold"/>
              <a:sym typeface="Klein Bold"/>
            </a:endParaRPr>
          </a:p>
        </p:txBody>
      </p:sp>
      <p:sp>
        <p:nvSpPr>
          <p:cNvPr id="28" name="TextBox 23">
            <a:extLst>
              <a:ext uri="{FF2B5EF4-FFF2-40B4-BE49-F238E27FC236}">
                <a16:creationId xmlns:a16="http://schemas.microsoft.com/office/drawing/2014/main" id="{99FFDBCA-076E-17DC-1BD8-4047A3A26E2A}"/>
              </a:ext>
            </a:extLst>
          </p:cNvPr>
          <p:cNvSpPr txBox="1"/>
          <p:nvPr/>
        </p:nvSpPr>
        <p:spPr>
          <a:xfrm>
            <a:off x="152400" y="9866934"/>
            <a:ext cx="2630913" cy="385683"/>
          </a:xfrm>
          <a:prstGeom prst="rect">
            <a:avLst/>
          </a:prstGeom>
        </p:spPr>
        <p:txBody>
          <a:bodyPr wrap="square" lIns="0" tIns="0" rIns="0" bIns="0" rtlCol="0" anchor="t">
            <a:spAutoFit/>
          </a:bodyPr>
          <a:lstStyle/>
          <a:p>
            <a:pPr marL="0" lvl="0" indent="0" algn="l">
              <a:lnSpc>
                <a:spcPts val="3639"/>
              </a:lnSpc>
              <a:spcBef>
                <a:spcPct val="0"/>
              </a:spcBef>
            </a:pPr>
            <a:r>
              <a:rPr lang="en-US" sz="1400" b="1" dirty="0">
                <a:solidFill>
                  <a:srgbClr val="2A2E3A"/>
                </a:solidFill>
                <a:latin typeface="Helios"/>
                <a:ea typeface="Helios"/>
                <a:cs typeface="Helios"/>
                <a:sym typeface="Helios"/>
              </a:rPr>
              <a:t>S VENKATRAM &amp; CO LLP</a:t>
            </a:r>
            <a:endParaRPr lang="en-US" sz="1400" b="1" u="none" dirty="0">
              <a:solidFill>
                <a:srgbClr val="2A2E3A"/>
              </a:solidFill>
              <a:latin typeface="Helios"/>
              <a:ea typeface="Helios"/>
              <a:cs typeface="Helios"/>
              <a:sym typeface="Helios"/>
            </a:endParaRPr>
          </a:p>
        </p:txBody>
      </p:sp>
      <p:sp>
        <p:nvSpPr>
          <p:cNvPr id="29" name="TextBox 23">
            <a:extLst>
              <a:ext uri="{FF2B5EF4-FFF2-40B4-BE49-F238E27FC236}">
                <a16:creationId xmlns:a16="http://schemas.microsoft.com/office/drawing/2014/main" id="{CFC4624B-5728-1CF8-E025-87A2A6772959}"/>
              </a:ext>
            </a:extLst>
          </p:cNvPr>
          <p:cNvSpPr txBox="1"/>
          <p:nvPr/>
        </p:nvSpPr>
        <p:spPr>
          <a:xfrm>
            <a:off x="15448543" y="9866933"/>
            <a:ext cx="2630913" cy="396904"/>
          </a:xfrm>
          <a:prstGeom prst="rect">
            <a:avLst/>
          </a:prstGeom>
        </p:spPr>
        <p:txBody>
          <a:bodyPr wrap="square" lIns="0" tIns="0" rIns="0" bIns="0" rtlCol="0" anchor="t">
            <a:spAutoFit/>
          </a:bodyPr>
          <a:lstStyle/>
          <a:p>
            <a:pPr marL="0" lvl="0" indent="0" algn="r">
              <a:lnSpc>
                <a:spcPts val="3639"/>
              </a:lnSpc>
              <a:spcBef>
                <a:spcPct val="0"/>
              </a:spcBef>
            </a:pPr>
            <a:r>
              <a:rPr lang="en-US" b="1" u="none" dirty="0">
                <a:solidFill>
                  <a:srgbClr val="2A2E3A"/>
                </a:solidFill>
                <a:latin typeface="Helios"/>
                <a:ea typeface="Helios"/>
                <a:cs typeface="Helios"/>
                <a:sym typeface="Helios"/>
              </a:rPr>
              <a:t>2</a:t>
            </a:r>
          </a:p>
        </p:txBody>
      </p:sp>
      <p:sp>
        <p:nvSpPr>
          <p:cNvPr id="25" name="TextBox 24">
            <a:extLst>
              <a:ext uri="{FF2B5EF4-FFF2-40B4-BE49-F238E27FC236}">
                <a16:creationId xmlns:a16="http://schemas.microsoft.com/office/drawing/2014/main" id="{D5DA3264-F28B-CD4C-8F03-D3FFBA9C753D}"/>
              </a:ext>
            </a:extLst>
          </p:cNvPr>
          <p:cNvSpPr txBox="1"/>
          <p:nvPr/>
        </p:nvSpPr>
        <p:spPr>
          <a:xfrm>
            <a:off x="1026841" y="3652996"/>
            <a:ext cx="8117159" cy="3970318"/>
          </a:xfrm>
          <a:prstGeom prst="rect">
            <a:avLst/>
          </a:prstGeom>
          <a:noFill/>
        </p:spPr>
        <p:txBody>
          <a:bodyPr wrap="square" rtlCol="0">
            <a:spAutoFit/>
          </a:bodyPr>
          <a:lstStyle/>
          <a:p>
            <a:pPr algn="just"/>
            <a:r>
              <a:rPr lang="en-US" sz="2800" dirty="0">
                <a:latin typeface="Helios" panose="020B0604020202020204" charset="0"/>
              </a:rPr>
              <a:t>The contents of this document reflect our perspective and interpretation. While we have endeavored to ensure the accuracy of the information presented, it is intended solely for informational purposes. We strongly recommend that users exercise their discretion and seek professional advice before applying any of the information to specific circumstances before taking any action based on this information.</a:t>
            </a:r>
          </a:p>
        </p:txBody>
      </p:sp>
    </p:spTree>
    <p:extLst>
      <p:ext uri="{BB962C8B-B14F-4D97-AF65-F5344CB8AC3E}">
        <p14:creationId xmlns:p14="http://schemas.microsoft.com/office/powerpoint/2010/main" val="4083802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sp>
        <p:nvSpPr>
          <p:cNvPr id="2" name="Freeform 2"/>
          <p:cNvSpPr/>
          <p:nvPr/>
        </p:nvSpPr>
        <p:spPr>
          <a:xfrm>
            <a:off x="7359873" y="2769925"/>
            <a:ext cx="1621594" cy="1621594"/>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IN"/>
          </a:p>
        </p:txBody>
      </p:sp>
      <p:sp>
        <p:nvSpPr>
          <p:cNvPr id="6" name="TextBox 6"/>
          <p:cNvSpPr txBox="1"/>
          <p:nvPr/>
        </p:nvSpPr>
        <p:spPr>
          <a:xfrm>
            <a:off x="9418506" y="5219462"/>
            <a:ext cx="7961905" cy="2000548"/>
          </a:xfrm>
          <a:prstGeom prst="rect">
            <a:avLst/>
          </a:prstGeom>
        </p:spPr>
        <p:txBody>
          <a:bodyPr wrap="square" lIns="0" tIns="0" rIns="0" bIns="0" rtlCol="0" anchor="t">
            <a:spAutoFit/>
          </a:bodyPr>
          <a:lstStyle/>
          <a:p>
            <a:pPr algn="just"/>
            <a:r>
              <a:rPr lang="en-US" sz="2600" dirty="0">
                <a:latin typeface="Helios" panose="020B0604020202020204" charset="0"/>
              </a:rPr>
              <a:t>Resulted in many key changes including </a:t>
            </a:r>
            <a:r>
              <a:rPr lang="en-US" sz="2600" b="0" i="0" dirty="0">
                <a:effectLst/>
                <a:latin typeface="Helios" panose="020B0604020202020204" charset="0"/>
              </a:rPr>
              <a:t>maintaining the GST rates on online gaming, with a 412% revenue increase reported, and GST on cancer drugs was reduced from 12% to 5%, and taxes on certain snacks were lowered from 18% to 12%.</a:t>
            </a:r>
            <a:endParaRPr lang="en-US" sz="2600" dirty="0">
              <a:latin typeface="Helios" panose="020B0604020202020204" charset="0"/>
            </a:endParaRPr>
          </a:p>
        </p:txBody>
      </p:sp>
      <p:grpSp>
        <p:nvGrpSpPr>
          <p:cNvPr id="7" name="Group 7"/>
          <p:cNvGrpSpPr/>
          <p:nvPr/>
        </p:nvGrpSpPr>
        <p:grpSpPr>
          <a:xfrm>
            <a:off x="-8" y="-1"/>
            <a:ext cx="8170678" cy="10252618"/>
            <a:chOff x="0" y="0"/>
            <a:chExt cx="2478633" cy="2709333"/>
          </a:xfrm>
        </p:grpSpPr>
        <p:sp>
          <p:nvSpPr>
            <p:cNvPr id="8" name="Freeform 8"/>
            <p:cNvSpPr/>
            <p:nvPr/>
          </p:nvSpPr>
          <p:spPr>
            <a:xfrm>
              <a:off x="0" y="0"/>
              <a:ext cx="2478633" cy="2709333"/>
            </a:xfrm>
            <a:custGeom>
              <a:avLst/>
              <a:gdLst/>
              <a:ahLst/>
              <a:cxnLst/>
              <a:rect l="l" t="t" r="r" b="b"/>
              <a:pathLst>
                <a:path w="2478633" h="2709333">
                  <a:moveTo>
                    <a:pt x="0" y="0"/>
                  </a:moveTo>
                  <a:lnTo>
                    <a:pt x="2478633" y="0"/>
                  </a:lnTo>
                  <a:lnTo>
                    <a:pt x="2478633" y="2709333"/>
                  </a:lnTo>
                  <a:lnTo>
                    <a:pt x="0" y="2709333"/>
                  </a:lnTo>
                  <a:close/>
                </a:path>
              </a:pathLst>
            </a:custGeom>
            <a:solidFill>
              <a:srgbClr val="FFFFFF"/>
            </a:solidFill>
          </p:spPr>
          <p:txBody>
            <a:bodyPr/>
            <a:lstStyle/>
            <a:p>
              <a:endParaRPr lang="en-IN"/>
            </a:p>
          </p:txBody>
        </p:sp>
        <p:sp>
          <p:nvSpPr>
            <p:cNvPr id="9" name="TextBox 9"/>
            <p:cNvSpPr txBox="1"/>
            <p:nvPr/>
          </p:nvSpPr>
          <p:spPr>
            <a:xfrm>
              <a:off x="0" y="-38100"/>
              <a:ext cx="2478633" cy="2747433"/>
            </a:xfrm>
            <a:prstGeom prst="rect">
              <a:avLst/>
            </a:prstGeom>
          </p:spPr>
          <p:txBody>
            <a:bodyPr lIns="50800" tIns="50800" rIns="50800" bIns="50800" rtlCol="0" anchor="ctr"/>
            <a:lstStyle/>
            <a:p>
              <a:pPr algn="ctr">
                <a:lnSpc>
                  <a:spcPts val="2100"/>
                </a:lnSpc>
              </a:pPr>
              <a:endParaRPr/>
            </a:p>
          </p:txBody>
        </p:sp>
      </p:grpSp>
      <p:sp>
        <p:nvSpPr>
          <p:cNvPr id="11" name="TextBox 11"/>
          <p:cNvSpPr txBox="1"/>
          <p:nvPr/>
        </p:nvSpPr>
        <p:spPr>
          <a:xfrm>
            <a:off x="510044" y="4584573"/>
            <a:ext cx="7150574" cy="2031325"/>
          </a:xfrm>
          <a:prstGeom prst="rect">
            <a:avLst/>
          </a:prstGeom>
        </p:spPr>
        <p:txBody>
          <a:bodyPr wrap="square" lIns="0" tIns="0" rIns="0" bIns="0" rtlCol="0" anchor="t">
            <a:spAutoFit/>
          </a:bodyPr>
          <a:lstStyle/>
          <a:p>
            <a:pPr algn="l"/>
            <a:r>
              <a:rPr lang="en-US" sz="6600" b="1" dirty="0">
                <a:solidFill>
                  <a:srgbClr val="718BAB"/>
                </a:solidFill>
                <a:latin typeface="Klein Bold"/>
                <a:ea typeface="Klein Bold"/>
                <a:cs typeface="Klein Bold"/>
                <a:sym typeface="Klein Bold"/>
              </a:rPr>
              <a:t>Held on 9th September 2024</a:t>
            </a:r>
          </a:p>
        </p:txBody>
      </p:sp>
      <p:sp>
        <p:nvSpPr>
          <p:cNvPr id="15" name="TextBox 15"/>
          <p:cNvSpPr txBox="1"/>
          <p:nvPr/>
        </p:nvSpPr>
        <p:spPr>
          <a:xfrm>
            <a:off x="9418507" y="2769925"/>
            <a:ext cx="7961904" cy="1804468"/>
          </a:xfrm>
          <a:prstGeom prst="rect">
            <a:avLst/>
          </a:prstGeom>
        </p:spPr>
        <p:txBody>
          <a:bodyPr wrap="square" lIns="0" tIns="0" rIns="0" bIns="0" rtlCol="0" anchor="t">
            <a:spAutoFit/>
          </a:bodyPr>
          <a:lstStyle/>
          <a:p>
            <a:pPr marL="0" lvl="0" indent="0" algn="l">
              <a:lnSpc>
                <a:spcPts val="3639"/>
              </a:lnSpc>
              <a:spcBef>
                <a:spcPct val="0"/>
              </a:spcBef>
            </a:pPr>
            <a:r>
              <a:rPr lang="en-US" sz="2600" dirty="0">
                <a:latin typeface="Helios" panose="020B0604020202020204" charset="0"/>
              </a:rPr>
              <a:t>The GST Council made recommendations relating to changes in GST tax rates, provide relief to individuals, measures for facilitation of trade and measures for streamlining compliances in GST.</a:t>
            </a:r>
            <a:endParaRPr lang="en-US" sz="2600" u="none" dirty="0">
              <a:solidFill>
                <a:srgbClr val="2A2E3A"/>
              </a:solidFill>
              <a:latin typeface="Helios"/>
              <a:ea typeface="Helios"/>
              <a:cs typeface="Helios"/>
              <a:sym typeface="Helios"/>
            </a:endParaRPr>
          </a:p>
        </p:txBody>
      </p:sp>
      <p:sp>
        <p:nvSpPr>
          <p:cNvPr id="20" name="TextBox 23">
            <a:extLst>
              <a:ext uri="{FF2B5EF4-FFF2-40B4-BE49-F238E27FC236}">
                <a16:creationId xmlns:a16="http://schemas.microsoft.com/office/drawing/2014/main" id="{C395CD31-881F-2588-8CF3-E5CD6D1C1731}"/>
              </a:ext>
            </a:extLst>
          </p:cNvPr>
          <p:cNvSpPr txBox="1"/>
          <p:nvPr/>
        </p:nvSpPr>
        <p:spPr>
          <a:xfrm>
            <a:off x="152400" y="9866934"/>
            <a:ext cx="2630913" cy="385683"/>
          </a:xfrm>
          <a:prstGeom prst="rect">
            <a:avLst/>
          </a:prstGeom>
        </p:spPr>
        <p:txBody>
          <a:bodyPr wrap="square" lIns="0" tIns="0" rIns="0" bIns="0" rtlCol="0" anchor="t">
            <a:spAutoFit/>
          </a:bodyPr>
          <a:lstStyle/>
          <a:p>
            <a:pPr marL="0" lvl="0" indent="0" algn="l">
              <a:lnSpc>
                <a:spcPts val="3639"/>
              </a:lnSpc>
              <a:spcBef>
                <a:spcPct val="0"/>
              </a:spcBef>
            </a:pPr>
            <a:r>
              <a:rPr lang="en-US" sz="1400" b="1" dirty="0">
                <a:solidFill>
                  <a:srgbClr val="2A2E3A"/>
                </a:solidFill>
                <a:latin typeface="Helios"/>
                <a:ea typeface="Helios"/>
                <a:cs typeface="Helios"/>
                <a:sym typeface="Helios"/>
              </a:rPr>
              <a:t>S VENKATRAM &amp; CO LLP</a:t>
            </a:r>
            <a:endParaRPr lang="en-US" sz="1400" b="1" u="none" dirty="0">
              <a:solidFill>
                <a:srgbClr val="2A2E3A"/>
              </a:solidFill>
              <a:latin typeface="Helios"/>
              <a:ea typeface="Helios"/>
              <a:cs typeface="Helios"/>
              <a:sym typeface="Helios"/>
            </a:endParaRPr>
          </a:p>
        </p:txBody>
      </p:sp>
      <p:sp>
        <p:nvSpPr>
          <p:cNvPr id="21" name="TextBox 23">
            <a:extLst>
              <a:ext uri="{FF2B5EF4-FFF2-40B4-BE49-F238E27FC236}">
                <a16:creationId xmlns:a16="http://schemas.microsoft.com/office/drawing/2014/main" id="{CA2AE377-EE8F-5E75-D3DF-58919702C951}"/>
              </a:ext>
            </a:extLst>
          </p:cNvPr>
          <p:cNvSpPr txBox="1"/>
          <p:nvPr/>
        </p:nvSpPr>
        <p:spPr>
          <a:xfrm>
            <a:off x="15448543" y="9866933"/>
            <a:ext cx="2630913" cy="396904"/>
          </a:xfrm>
          <a:prstGeom prst="rect">
            <a:avLst/>
          </a:prstGeom>
        </p:spPr>
        <p:txBody>
          <a:bodyPr wrap="square" lIns="0" tIns="0" rIns="0" bIns="0" rtlCol="0" anchor="t">
            <a:spAutoFit/>
          </a:bodyPr>
          <a:lstStyle/>
          <a:p>
            <a:pPr marL="0" lvl="0" indent="0" algn="r">
              <a:lnSpc>
                <a:spcPts val="3639"/>
              </a:lnSpc>
              <a:spcBef>
                <a:spcPct val="0"/>
              </a:spcBef>
            </a:pPr>
            <a:r>
              <a:rPr lang="en-US" b="1" u="none" dirty="0">
                <a:solidFill>
                  <a:srgbClr val="2A2E3A"/>
                </a:solidFill>
                <a:latin typeface="Helios"/>
                <a:ea typeface="Helios"/>
                <a:cs typeface="Helios"/>
                <a:sym typeface="Helios"/>
              </a:rPr>
              <a:t>3</a:t>
            </a:r>
          </a:p>
        </p:txBody>
      </p:sp>
      <p:grpSp>
        <p:nvGrpSpPr>
          <p:cNvPr id="4" name="Group 2">
            <a:extLst>
              <a:ext uri="{FF2B5EF4-FFF2-40B4-BE49-F238E27FC236}">
                <a16:creationId xmlns:a16="http://schemas.microsoft.com/office/drawing/2014/main" id="{6F139A4F-3DA6-3097-CB2F-4AD7EFCAD6A0}"/>
              </a:ext>
            </a:extLst>
          </p:cNvPr>
          <p:cNvGrpSpPr/>
          <p:nvPr/>
        </p:nvGrpSpPr>
        <p:grpSpPr>
          <a:xfrm>
            <a:off x="-4" y="1"/>
            <a:ext cx="18288000" cy="2091888"/>
            <a:chOff x="0" y="0"/>
            <a:chExt cx="4816593" cy="616426"/>
          </a:xfrm>
        </p:grpSpPr>
        <p:sp>
          <p:nvSpPr>
            <p:cNvPr id="5" name="Freeform 3">
              <a:extLst>
                <a:ext uri="{FF2B5EF4-FFF2-40B4-BE49-F238E27FC236}">
                  <a16:creationId xmlns:a16="http://schemas.microsoft.com/office/drawing/2014/main" id="{4E27990A-2307-C8F5-03EE-E0E99684F8C1}"/>
                </a:ext>
              </a:extLst>
            </p:cNvPr>
            <p:cNvSpPr/>
            <p:nvPr/>
          </p:nvSpPr>
          <p:spPr>
            <a:xfrm>
              <a:off x="0" y="0"/>
              <a:ext cx="4816592" cy="616426"/>
            </a:xfrm>
            <a:custGeom>
              <a:avLst/>
              <a:gdLst/>
              <a:ahLst/>
              <a:cxnLst/>
              <a:rect l="l" t="t" r="r" b="b"/>
              <a:pathLst>
                <a:path w="4816592" h="616426">
                  <a:moveTo>
                    <a:pt x="0" y="0"/>
                  </a:moveTo>
                  <a:lnTo>
                    <a:pt x="4816592" y="0"/>
                  </a:lnTo>
                  <a:lnTo>
                    <a:pt x="4816592" y="616426"/>
                  </a:lnTo>
                  <a:lnTo>
                    <a:pt x="0" y="616426"/>
                  </a:lnTo>
                  <a:close/>
                </a:path>
              </a:pathLst>
            </a:custGeom>
            <a:solidFill>
              <a:srgbClr val="153969"/>
            </a:solidFill>
          </p:spPr>
          <p:txBody>
            <a:bodyPr/>
            <a:lstStyle/>
            <a:p>
              <a:endParaRPr lang="en-IN"/>
            </a:p>
          </p:txBody>
        </p:sp>
        <p:sp>
          <p:nvSpPr>
            <p:cNvPr id="10" name="TextBox 4">
              <a:extLst>
                <a:ext uri="{FF2B5EF4-FFF2-40B4-BE49-F238E27FC236}">
                  <a16:creationId xmlns:a16="http://schemas.microsoft.com/office/drawing/2014/main" id="{B624CE84-C552-CAB3-0CB8-6E5BF4E6CF06}"/>
                </a:ext>
              </a:extLst>
            </p:cNvPr>
            <p:cNvSpPr txBox="1"/>
            <p:nvPr/>
          </p:nvSpPr>
          <p:spPr>
            <a:xfrm>
              <a:off x="0" y="-57150"/>
              <a:ext cx="4816593" cy="673576"/>
            </a:xfrm>
            <a:prstGeom prst="rect">
              <a:avLst/>
            </a:prstGeom>
          </p:spPr>
          <p:txBody>
            <a:bodyPr lIns="50800" tIns="50800" rIns="50800" bIns="50800" rtlCol="0" anchor="ctr"/>
            <a:lstStyle/>
            <a:p>
              <a:pPr algn="ctr">
                <a:lnSpc>
                  <a:spcPts val="3639"/>
                </a:lnSpc>
              </a:pPr>
              <a:endParaRPr/>
            </a:p>
          </p:txBody>
        </p:sp>
      </p:grpSp>
      <p:grpSp>
        <p:nvGrpSpPr>
          <p:cNvPr id="12" name="Group 24">
            <a:extLst>
              <a:ext uri="{FF2B5EF4-FFF2-40B4-BE49-F238E27FC236}">
                <a16:creationId xmlns:a16="http://schemas.microsoft.com/office/drawing/2014/main" id="{384A8313-95F3-DE13-E2A7-D2C9ADA703BE}"/>
              </a:ext>
            </a:extLst>
          </p:cNvPr>
          <p:cNvGrpSpPr/>
          <p:nvPr/>
        </p:nvGrpSpPr>
        <p:grpSpPr>
          <a:xfrm>
            <a:off x="0" y="23163"/>
            <a:ext cx="18288000" cy="2068725"/>
            <a:chOff x="0" y="0"/>
            <a:chExt cx="24384000" cy="3120655"/>
          </a:xfrm>
        </p:grpSpPr>
        <p:pic>
          <p:nvPicPr>
            <p:cNvPr id="13" name="Picture 25">
              <a:extLst>
                <a:ext uri="{FF2B5EF4-FFF2-40B4-BE49-F238E27FC236}">
                  <a16:creationId xmlns:a16="http://schemas.microsoft.com/office/drawing/2014/main" id="{35E6FA77-4F6F-492E-B09B-E1811244ED86}"/>
                </a:ext>
              </a:extLst>
            </p:cNvPr>
            <p:cNvPicPr>
              <a:picLocks noChangeAspect="1"/>
            </p:cNvPicPr>
            <p:nvPr/>
          </p:nvPicPr>
          <p:blipFill>
            <a:blip r:embed="rId4">
              <a:alphaModFix amt="14000"/>
            </a:blip>
            <a:srcRect t="45734" b="45734"/>
            <a:stretch>
              <a:fillRect/>
            </a:stretch>
          </p:blipFill>
          <p:spPr>
            <a:xfrm>
              <a:off x="0" y="0"/>
              <a:ext cx="24384000" cy="3120655"/>
            </a:xfrm>
            <a:prstGeom prst="rect">
              <a:avLst/>
            </a:prstGeom>
          </p:spPr>
        </p:pic>
      </p:grpSp>
      <p:sp>
        <p:nvSpPr>
          <p:cNvPr id="34" name="TextBox 9">
            <a:extLst>
              <a:ext uri="{FF2B5EF4-FFF2-40B4-BE49-F238E27FC236}">
                <a16:creationId xmlns:a16="http://schemas.microsoft.com/office/drawing/2014/main" id="{8F541F18-5D07-BADF-1C04-E94719774A88}"/>
              </a:ext>
            </a:extLst>
          </p:cNvPr>
          <p:cNvSpPr txBox="1"/>
          <p:nvPr/>
        </p:nvSpPr>
        <p:spPr>
          <a:xfrm>
            <a:off x="1523999" y="435550"/>
            <a:ext cx="15240000" cy="1107996"/>
          </a:xfrm>
          <a:prstGeom prst="rect">
            <a:avLst/>
          </a:prstGeom>
        </p:spPr>
        <p:txBody>
          <a:bodyPr wrap="square" lIns="0" tIns="0" rIns="0" bIns="0" rtlCol="0" anchor="t">
            <a:spAutoFit/>
          </a:bodyPr>
          <a:lstStyle/>
          <a:p>
            <a:pPr algn="ctr"/>
            <a:r>
              <a:rPr lang="en-US" sz="7200" b="1" dirty="0">
                <a:solidFill>
                  <a:schemeClr val="bg1"/>
                </a:solidFill>
              </a:rPr>
              <a:t>54th GST Council Meeting</a:t>
            </a:r>
          </a:p>
        </p:txBody>
      </p:sp>
      <p:sp>
        <p:nvSpPr>
          <p:cNvPr id="17" name="TextBox 6">
            <a:extLst>
              <a:ext uri="{FF2B5EF4-FFF2-40B4-BE49-F238E27FC236}">
                <a16:creationId xmlns:a16="http://schemas.microsoft.com/office/drawing/2014/main" id="{5D17DFF0-9656-66B7-D03E-9358137F7F9E}"/>
              </a:ext>
            </a:extLst>
          </p:cNvPr>
          <p:cNvSpPr txBox="1"/>
          <p:nvPr/>
        </p:nvSpPr>
        <p:spPr>
          <a:xfrm>
            <a:off x="9418506" y="7821480"/>
            <a:ext cx="7961905" cy="1200329"/>
          </a:xfrm>
          <a:prstGeom prst="rect">
            <a:avLst/>
          </a:prstGeom>
        </p:spPr>
        <p:txBody>
          <a:bodyPr wrap="square" lIns="0" tIns="0" rIns="0" bIns="0" rtlCol="0" anchor="t">
            <a:spAutoFit/>
          </a:bodyPr>
          <a:lstStyle/>
          <a:p>
            <a:pPr algn="just"/>
            <a:r>
              <a:rPr lang="en-US" sz="2600" dirty="0">
                <a:latin typeface="Helios" panose="020B0604020202020204" charset="0"/>
              </a:rPr>
              <a:t>A series of circulars and notifications were issued to enforce the recommendations of the 54th GST Council Meeting. </a:t>
            </a:r>
          </a:p>
        </p:txBody>
      </p:sp>
      <p:sp>
        <p:nvSpPr>
          <p:cNvPr id="26" name="Freeform 2">
            <a:extLst>
              <a:ext uri="{FF2B5EF4-FFF2-40B4-BE49-F238E27FC236}">
                <a16:creationId xmlns:a16="http://schemas.microsoft.com/office/drawing/2014/main" id="{E964D289-B550-61C3-7D86-68491DA55E0D}"/>
              </a:ext>
            </a:extLst>
          </p:cNvPr>
          <p:cNvSpPr/>
          <p:nvPr/>
        </p:nvSpPr>
        <p:spPr>
          <a:xfrm>
            <a:off x="8196723" y="5136256"/>
            <a:ext cx="810796" cy="1621594"/>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l="-100000"/>
            </a:stretch>
          </a:blipFill>
        </p:spPr>
        <p:txBody>
          <a:bodyPr/>
          <a:lstStyle/>
          <a:p>
            <a:endParaRPr lang="en-IN"/>
          </a:p>
        </p:txBody>
      </p:sp>
      <p:sp>
        <p:nvSpPr>
          <p:cNvPr id="27" name="Freeform 2">
            <a:extLst>
              <a:ext uri="{FF2B5EF4-FFF2-40B4-BE49-F238E27FC236}">
                <a16:creationId xmlns:a16="http://schemas.microsoft.com/office/drawing/2014/main" id="{9DF581BA-026C-B0DC-507A-097DAF79FF0D}"/>
              </a:ext>
            </a:extLst>
          </p:cNvPr>
          <p:cNvSpPr/>
          <p:nvPr/>
        </p:nvSpPr>
        <p:spPr>
          <a:xfrm>
            <a:off x="8170670" y="7610848"/>
            <a:ext cx="810797" cy="1621594"/>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l="-100000"/>
            </a:stretch>
          </a:blipFill>
        </p:spPr>
        <p:txBody>
          <a:bodyPr/>
          <a:lstStyle/>
          <a:p>
            <a:endParaRPr lang="en-IN"/>
          </a:p>
        </p:txBody>
      </p:sp>
    </p:spTree>
    <p:extLst>
      <p:ext uri="{BB962C8B-B14F-4D97-AF65-F5344CB8AC3E}">
        <p14:creationId xmlns:p14="http://schemas.microsoft.com/office/powerpoint/2010/main" val="4986978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a:extLst>
            <a:ext uri="{FF2B5EF4-FFF2-40B4-BE49-F238E27FC236}">
              <a16:creationId xmlns:a16="http://schemas.microsoft.com/office/drawing/2014/main" id="{D754F9A4-ECFE-3365-696E-48D5B75AA9D7}"/>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92E12DA3-E343-B940-66EF-034EA4579678}"/>
              </a:ext>
            </a:extLst>
          </p:cNvPr>
          <p:cNvSpPr/>
          <p:nvPr/>
        </p:nvSpPr>
        <p:spPr>
          <a:xfrm>
            <a:off x="7359873" y="2769925"/>
            <a:ext cx="1621594" cy="1621594"/>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IN"/>
          </a:p>
        </p:txBody>
      </p:sp>
      <p:sp>
        <p:nvSpPr>
          <p:cNvPr id="6" name="TextBox 6">
            <a:extLst>
              <a:ext uri="{FF2B5EF4-FFF2-40B4-BE49-F238E27FC236}">
                <a16:creationId xmlns:a16="http://schemas.microsoft.com/office/drawing/2014/main" id="{D27A12DF-4343-05CC-88FA-D8D2C9097375}"/>
              </a:ext>
            </a:extLst>
          </p:cNvPr>
          <p:cNvSpPr txBox="1"/>
          <p:nvPr/>
        </p:nvSpPr>
        <p:spPr>
          <a:xfrm>
            <a:off x="9418506" y="5015460"/>
            <a:ext cx="7961905" cy="1600438"/>
          </a:xfrm>
          <a:prstGeom prst="rect">
            <a:avLst/>
          </a:prstGeom>
        </p:spPr>
        <p:txBody>
          <a:bodyPr wrap="square" lIns="0" tIns="0" rIns="0" bIns="0" rtlCol="0" anchor="t">
            <a:spAutoFit/>
          </a:bodyPr>
          <a:lstStyle/>
          <a:p>
            <a:pPr algn="just"/>
            <a:r>
              <a:rPr lang="en-US" sz="2600" dirty="0">
                <a:latin typeface="Helios" panose="020B0604020202020204" charset="0"/>
              </a:rPr>
              <a:t>This rule mandates that a registered person required to issue a tax invoice (as outlined in clause (f) of sub-section (3) of section 31) must do so within </a:t>
            </a:r>
            <a:r>
              <a:rPr lang="en-US" sz="2600" b="1" dirty="0">
                <a:latin typeface="Helios" panose="020B0604020202020204" charset="0"/>
              </a:rPr>
              <a:t>30 days </a:t>
            </a:r>
            <a:r>
              <a:rPr lang="en-US" sz="2600" dirty="0">
                <a:latin typeface="Helios" panose="020B0604020202020204" charset="0"/>
              </a:rPr>
              <a:t>from the date of receiving goods or services.</a:t>
            </a:r>
          </a:p>
        </p:txBody>
      </p:sp>
      <p:grpSp>
        <p:nvGrpSpPr>
          <p:cNvPr id="7" name="Group 7">
            <a:extLst>
              <a:ext uri="{FF2B5EF4-FFF2-40B4-BE49-F238E27FC236}">
                <a16:creationId xmlns:a16="http://schemas.microsoft.com/office/drawing/2014/main" id="{D0855072-204B-AEE2-447B-F7AFB8CBE952}"/>
              </a:ext>
            </a:extLst>
          </p:cNvPr>
          <p:cNvGrpSpPr/>
          <p:nvPr/>
        </p:nvGrpSpPr>
        <p:grpSpPr>
          <a:xfrm>
            <a:off x="-8" y="-1"/>
            <a:ext cx="8170678" cy="10252618"/>
            <a:chOff x="0" y="0"/>
            <a:chExt cx="2478633" cy="2709333"/>
          </a:xfrm>
        </p:grpSpPr>
        <p:sp>
          <p:nvSpPr>
            <p:cNvPr id="8" name="Freeform 8">
              <a:extLst>
                <a:ext uri="{FF2B5EF4-FFF2-40B4-BE49-F238E27FC236}">
                  <a16:creationId xmlns:a16="http://schemas.microsoft.com/office/drawing/2014/main" id="{370E156B-AEB6-11D7-EB30-5A08A7456B41}"/>
                </a:ext>
              </a:extLst>
            </p:cNvPr>
            <p:cNvSpPr/>
            <p:nvPr/>
          </p:nvSpPr>
          <p:spPr>
            <a:xfrm>
              <a:off x="0" y="0"/>
              <a:ext cx="2478633" cy="2709333"/>
            </a:xfrm>
            <a:custGeom>
              <a:avLst/>
              <a:gdLst/>
              <a:ahLst/>
              <a:cxnLst/>
              <a:rect l="l" t="t" r="r" b="b"/>
              <a:pathLst>
                <a:path w="2478633" h="2709333">
                  <a:moveTo>
                    <a:pt x="0" y="0"/>
                  </a:moveTo>
                  <a:lnTo>
                    <a:pt x="2478633" y="0"/>
                  </a:lnTo>
                  <a:lnTo>
                    <a:pt x="2478633" y="2709333"/>
                  </a:lnTo>
                  <a:lnTo>
                    <a:pt x="0" y="2709333"/>
                  </a:lnTo>
                  <a:close/>
                </a:path>
              </a:pathLst>
            </a:custGeom>
            <a:solidFill>
              <a:srgbClr val="FFFFFF"/>
            </a:solidFill>
          </p:spPr>
          <p:txBody>
            <a:bodyPr/>
            <a:lstStyle/>
            <a:p>
              <a:endParaRPr lang="en-IN"/>
            </a:p>
          </p:txBody>
        </p:sp>
        <p:sp>
          <p:nvSpPr>
            <p:cNvPr id="9" name="TextBox 9">
              <a:extLst>
                <a:ext uri="{FF2B5EF4-FFF2-40B4-BE49-F238E27FC236}">
                  <a16:creationId xmlns:a16="http://schemas.microsoft.com/office/drawing/2014/main" id="{070FD2EA-4A08-0704-E4F6-0DBB32C3BAD9}"/>
                </a:ext>
              </a:extLst>
            </p:cNvPr>
            <p:cNvSpPr txBox="1"/>
            <p:nvPr/>
          </p:nvSpPr>
          <p:spPr>
            <a:xfrm>
              <a:off x="0" y="-38100"/>
              <a:ext cx="2478633" cy="2747433"/>
            </a:xfrm>
            <a:prstGeom prst="rect">
              <a:avLst/>
            </a:prstGeom>
          </p:spPr>
          <p:txBody>
            <a:bodyPr lIns="50800" tIns="50800" rIns="50800" bIns="50800" rtlCol="0" anchor="ctr"/>
            <a:lstStyle/>
            <a:p>
              <a:pPr algn="ctr">
                <a:lnSpc>
                  <a:spcPts val="2100"/>
                </a:lnSpc>
              </a:pPr>
              <a:endParaRPr/>
            </a:p>
          </p:txBody>
        </p:sp>
      </p:grpSp>
      <p:sp>
        <p:nvSpPr>
          <p:cNvPr id="11" name="TextBox 11">
            <a:extLst>
              <a:ext uri="{FF2B5EF4-FFF2-40B4-BE49-F238E27FC236}">
                <a16:creationId xmlns:a16="http://schemas.microsoft.com/office/drawing/2014/main" id="{840A583A-2881-C776-5341-716A4E6DE302}"/>
              </a:ext>
            </a:extLst>
          </p:cNvPr>
          <p:cNvSpPr txBox="1"/>
          <p:nvPr/>
        </p:nvSpPr>
        <p:spPr>
          <a:xfrm>
            <a:off x="1133962" y="4423559"/>
            <a:ext cx="7150574" cy="3046988"/>
          </a:xfrm>
          <a:prstGeom prst="rect">
            <a:avLst/>
          </a:prstGeom>
        </p:spPr>
        <p:txBody>
          <a:bodyPr wrap="square" lIns="0" tIns="0" rIns="0" bIns="0" rtlCol="0" anchor="t">
            <a:spAutoFit/>
          </a:bodyPr>
          <a:lstStyle/>
          <a:p>
            <a:pPr algn="l"/>
            <a:r>
              <a:rPr lang="en-US" sz="6600" b="1" dirty="0">
                <a:solidFill>
                  <a:srgbClr val="718BAB"/>
                </a:solidFill>
                <a:latin typeface="Klein Bold"/>
                <a:ea typeface="Klein Bold"/>
                <a:cs typeface="Klein Bold"/>
                <a:sym typeface="Klein Bold"/>
              </a:rPr>
              <a:t>CBIC has introduced a new Rule 47A</a:t>
            </a:r>
          </a:p>
        </p:txBody>
      </p:sp>
      <p:sp>
        <p:nvSpPr>
          <p:cNvPr id="15" name="TextBox 15">
            <a:extLst>
              <a:ext uri="{FF2B5EF4-FFF2-40B4-BE49-F238E27FC236}">
                <a16:creationId xmlns:a16="http://schemas.microsoft.com/office/drawing/2014/main" id="{CC36A912-6137-E411-6C86-8BDCA844CD3D}"/>
              </a:ext>
            </a:extLst>
          </p:cNvPr>
          <p:cNvSpPr txBox="1"/>
          <p:nvPr/>
        </p:nvSpPr>
        <p:spPr>
          <a:xfrm>
            <a:off x="9418507" y="2769925"/>
            <a:ext cx="7961904" cy="1804468"/>
          </a:xfrm>
          <a:prstGeom prst="rect">
            <a:avLst/>
          </a:prstGeom>
        </p:spPr>
        <p:txBody>
          <a:bodyPr wrap="square" lIns="0" tIns="0" rIns="0" bIns="0" rtlCol="0" anchor="t">
            <a:spAutoFit/>
          </a:bodyPr>
          <a:lstStyle/>
          <a:p>
            <a:pPr marL="0" lvl="0" indent="0" algn="l">
              <a:lnSpc>
                <a:spcPts val="3639"/>
              </a:lnSpc>
              <a:spcBef>
                <a:spcPct val="0"/>
              </a:spcBef>
            </a:pPr>
            <a:r>
              <a:rPr lang="en-US" sz="2600" dirty="0">
                <a:latin typeface="Helios" panose="020B0604020202020204" charset="0"/>
              </a:rPr>
              <a:t>Establishes a time limit for issuing tax invoices in cases where the recipient is responsible for the invoice under the Reverse Charge Mechanism (RCM). </a:t>
            </a:r>
            <a:endParaRPr lang="en-US" sz="2600" u="none" dirty="0">
              <a:solidFill>
                <a:srgbClr val="2A2E3A"/>
              </a:solidFill>
              <a:latin typeface="Helios"/>
              <a:ea typeface="Helios"/>
              <a:cs typeface="Helios"/>
              <a:sym typeface="Helios"/>
            </a:endParaRPr>
          </a:p>
        </p:txBody>
      </p:sp>
      <p:sp>
        <p:nvSpPr>
          <p:cNvPr id="20" name="TextBox 23">
            <a:extLst>
              <a:ext uri="{FF2B5EF4-FFF2-40B4-BE49-F238E27FC236}">
                <a16:creationId xmlns:a16="http://schemas.microsoft.com/office/drawing/2014/main" id="{4AAC5F41-AA3F-9AF3-80A8-EFD36B69ACC8}"/>
              </a:ext>
            </a:extLst>
          </p:cNvPr>
          <p:cNvSpPr txBox="1"/>
          <p:nvPr/>
        </p:nvSpPr>
        <p:spPr>
          <a:xfrm>
            <a:off x="152400" y="9866934"/>
            <a:ext cx="2630913" cy="385683"/>
          </a:xfrm>
          <a:prstGeom prst="rect">
            <a:avLst/>
          </a:prstGeom>
        </p:spPr>
        <p:txBody>
          <a:bodyPr wrap="square" lIns="0" tIns="0" rIns="0" bIns="0" rtlCol="0" anchor="t">
            <a:spAutoFit/>
          </a:bodyPr>
          <a:lstStyle/>
          <a:p>
            <a:pPr marL="0" lvl="0" indent="0" algn="l">
              <a:lnSpc>
                <a:spcPts val="3639"/>
              </a:lnSpc>
              <a:spcBef>
                <a:spcPct val="0"/>
              </a:spcBef>
            </a:pPr>
            <a:r>
              <a:rPr lang="en-US" sz="1400" b="1" dirty="0">
                <a:solidFill>
                  <a:srgbClr val="2A2E3A"/>
                </a:solidFill>
                <a:latin typeface="Helios"/>
                <a:ea typeface="Helios"/>
                <a:cs typeface="Helios"/>
                <a:sym typeface="Helios"/>
              </a:rPr>
              <a:t>S VENKATRAM &amp; CO LLP</a:t>
            </a:r>
            <a:endParaRPr lang="en-US" sz="1400" b="1" u="none" dirty="0">
              <a:solidFill>
                <a:srgbClr val="2A2E3A"/>
              </a:solidFill>
              <a:latin typeface="Helios"/>
              <a:ea typeface="Helios"/>
              <a:cs typeface="Helios"/>
              <a:sym typeface="Helios"/>
            </a:endParaRPr>
          </a:p>
        </p:txBody>
      </p:sp>
      <p:sp>
        <p:nvSpPr>
          <p:cNvPr id="21" name="TextBox 23">
            <a:extLst>
              <a:ext uri="{FF2B5EF4-FFF2-40B4-BE49-F238E27FC236}">
                <a16:creationId xmlns:a16="http://schemas.microsoft.com/office/drawing/2014/main" id="{8DE02D48-7DBC-CE31-9D56-BF9AF8FDC91E}"/>
              </a:ext>
            </a:extLst>
          </p:cNvPr>
          <p:cNvSpPr txBox="1"/>
          <p:nvPr/>
        </p:nvSpPr>
        <p:spPr>
          <a:xfrm>
            <a:off x="15448543" y="9866933"/>
            <a:ext cx="2630913" cy="396904"/>
          </a:xfrm>
          <a:prstGeom prst="rect">
            <a:avLst/>
          </a:prstGeom>
        </p:spPr>
        <p:txBody>
          <a:bodyPr wrap="square" lIns="0" tIns="0" rIns="0" bIns="0" rtlCol="0" anchor="t">
            <a:spAutoFit/>
          </a:bodyPr>
          <a:lstStyle/>
          <a:p>
            <a:pPr marL="0" lvl="0" indent="0" algn="r">
              <a:lnSpc>
                <a:spcPts val="3639"/>
              </a:lnSpc>
              <a:spcBef>
                <a:spcPct val="0"/>
              </a:spcBef>
            </a:pPr>
            <a:r>
              <a:rPr lang="en-US" b="1" u="none" dirty="0">
                <a:solidFill>
                  <a:srgbClr val="2A2E3A"/>
                </a:solidFill>
                <a:latin typeface="Helios"/>
                <a:ea typeface="Helios"/>
                <a:cs typeface="Helios"/>
                <a:sym typeface="Helios"/>
              </a:rPr>
              <a:t>4</a:t>
            </a:r>
          </a:p>
        </p:txBody>
      </p:sp>
      <p:grpSp>
        <p:nvGrpSpPr>
          <p:cNvPr id="4" name="Group 2">
            <a:extLst>
              <a:ext uri="{FF2B5EF4-FFF2-40B4-BE49-F238E27FC236}">
                <a16:creationId xmlns:a16="http://schemas.microsoft.com/office/drawing/2014/main" id="{87518E66-C9CC-ED53-09DC-F8A91E82C5E8}"/>
              </a:ext>
            </a:extLst>
          </p:cNvPr>
          <p:cNvGrpSpPr/>
          <p:nvPr/>
        </p:nvGrpSpPr>
        <p:grpSpPr>
          <a:xfrm>
            <a:off x="-4" y="1"/>
            <a:ext cx="18288000" cy="2091888"/>
            <a:chOff x="0" y="0"/>
            <a:chExt cx="4816593" cy="616426"/>
          </a:xfrm>
        </p:grpSpPr>
        <p:sp>
          <p:nvSpPr>
            <p:cNvPr id="5" name="Freeform 3">
              <a:extLst>
                <a:ext uri="{FF2B5EF4-FFF2-40B4-BE49-F238E27FC236}">
                  <a16:creationId xmlns:a16="http://schemas.microsoft.com/office/drawing/2014/main" id="{37390198-B74A-09B0-F53D-9B42C39AAEE2}"/>
                </a:ext>
              </a:extLst>
            </p:cNvPr>
            <p:cNvSpPr/>
            <p:nvPr/>
          </p:nvSpPr>
          <p:spPr>
            <a:xfrm>
              <a:off x="0" y="0"/>
              <a:ext cx="4816592" cy="616426"/>
            </a:xfrm>
            <a:custGeom>
              <a:avLst/>
              <a:gdLst/>
              <a:ahLst/>
              <a:cxnLst/>
              <a:rect l="l" t="t" r="r" b="b"/>
              <a:pathLst>
                <a:path w="4816592" h="616426">
                  <a:moveTo>
                    <a:pt x="0" y="0"/>
                  </a:moveTo>
                  <a:lnTo>
                    <a:pt x="4816592" y="0"/>
                  </a:lnTo>
                  <a:lnTo>
                    <a:pt x="4816592" y="616426"/>
                  </a:lnTo>
                  <a:lnTo>
                    <a:pt x="0" y="616426"/>
                  </a:lnTo>
                  <a:close/>
                </a:path>
              </a:pathLst>
            </a:custGeom>
            <a:solidFill>
              <a:srgbClr val="153969"/>
            </a:solidFill>
          </p:spPr>
          <p:txBody>
            <a:bodyPr/>
            <a:lstStyle/>
            <a:p>
              <a:endParaRPr lang="en-IN"/>
            </a:p>
          </p:txBody>
        </p:sp>
        <p:sp>
          <p:nvSpPr>
            <p:cNvPr id="10" name="TextBox 4">
              <a:extLst>
                <a:ext uri="{FF2B5EF4-FFF2-40B4-BE49-F238E27FC236}">
                  <a16:creationId xmlns:a16="http://schemas.microsoft.com/office/drawing/2014/main" id="{EC32F24A-4036-4C60-F19E-6C57E8F9DAAC}"/>
                </a:ext>
              </a:extLst>
            </p:cNvPr>
            <p:cNvSpPr txBox="1"/>
            <p:nvPr/>
          </p:nvSpPr>
          <p:spPr>
            <a:xfrm>
              <a:off x="0" y="-57150"/>
              <a:ext cx="4816593" cy="673576"/>
            </a:xfrm>
            <a:prstGeom prst="rect">
              <a:avLst/>
            </a:prstGeom>
          </p:spPr>
          <p:txBody>
            <a:bodyPr lIns="50800" tIns="50800" rIns="50800" bIns="50800" rtlCol="0" anchor="ctr"/>
            <a:lstStyle/>
            <a:p>
              <a:pPr algn="ctr">
                <a:lnSpc>
                  <a:spcPts val="3639"/>
                </a:lnSpc>
              </a:pPr>
              <a:endParaRPr/>
            </a:p>
          </p:txBody>
        </p:sp>
      </p:grpSp>
      <p:grpSp>
        <p:nvGrpSpPr>
          <p:cNvPr id="12" name="Group 24">
            <a:extLst>
              <a:ext uri="{FF2B5EF4-FFF2-40B4-BE49-F238E27FC236}">
                <a16:creationId xmlns:a16="http://schemas.microsoft.com/office/drawing/2014/main" id="{44BF8D63-DFD7-80E3-A913-6D14AA87F001}"/>
              </a:ext>
            </a:extLst>
          </p:cNvPr>
          <p:cNvGrpSpPr/>
          <p:nvPr/>
        </p:nvGrpSpPr>
        <p:grpSpPr>
          <a:xfrm>
            <a:off x="0" y="23163"/>
            <a:ext cx="18288000" cy="2068725"/>
            <a:chOff x="0" y="0"/>
            <a:chExt cx="24384000" cy="3120655"/>
          </a:xfrm>
        </p:grpSpPr>
        <p:pic>
          <p:nvPicPr>
            <p:cNvPr id="13" name="Picture 25">
              <a:extLst>
                <a:ext uri="{FF2B5EF4-FFF2-40B4-BE49-F238E27FC236}">
                  <a16:creationId xmlns:a16="http://schemas.microsoft.com/office/drawing/2014/main" id="{D91F998F-9B3F-C9B5-9591-52ACAFBBA80C}"/>
                </a:ext>
              </a:extLst>
            </p:cNvPr>
            <p:cNvPicPr>
              <a:picLocks noChangeAspect="1"/>
            </p:cNvPicPr>
            <p:nvPr/>
          </p:nvPicPr>
          <p:blipFill>
            <a:blip r:embed="rId4">
              <a:alphaModFix amt="14000"/>
            </a:blip>
            <a:srcRect t="45734" b="45734"/>
            <a:stretch>
              <a:fillRect/>
            </a:stretch>
          </p:blipFill>
          <p:spPr>
            <a:xfrm>
              <a:off x="0" y="0"/>
              <a:ext cx="24384000" cy="3120655"/>
            </a:xfrm>
            <a:prstGeom prst="rect">
              <a:avLst/>
            </a:prstGeom>
          </p:spPr>
        </p:pic>
      </p:grpSp>
      <p:sp>
        <p:nvSpPr>
          <p:cNvPr id="34" name="TextBox 9">
            <a:extLst>
              <a:ext uri="{FF2B5EF4-FFF2-40B4-BE49-F238E27FC236}">
                <a16:creationId xmlns:a16="http://schemas.microsoft.com/office/drawing/2014/main" id="{3BA04E99-20CE-291A-37D9-F777263A4962}"/>
              </a:ext>
            </a:extLst>
          </p:cNvPr>
          <p:cNvSpPr txBox="1"/>
          <p:nvPr/>
        </p:nvSpPr>
        <p:spPr>
          <a:xfrm>
            <a:off x="1523999" y="435550"/>
            <a:ext cx="15240000" cy="1107996"/>
          </a:xfrm>
          <a:prstGeom prst="rect">
            <a:avLst/>
          </a:prstGeom>
        </p:spPr>
        <p:txBody>
          <a:bodyPr wrap="square" lIns="0" tIns="0" rIns="0" bIns="0" rtlCol="0" anchor="t">
            <a:spAutoFit/>
          </a:bodyPr>
          <a:lstStyle/>
          <a:p>
            <a:pPr algn="ctr"/>
            <a:r>
              <a:rPr lang="en-US" sz="7200" b="1" dirty="0">
                <a:solidFill>
                  <a:schemeClr val="bg1"/>
                </a:solidFill>
              </a:rPr>
              <a:t>New Rule 47A on Tax Invoices</a:t>
            </a:r>
          </a:p>
        </p:txBody>
      </p:sp>
      <p:sp>
        <p:nvSpPr>
          <p:cNvPr id="17" name="TextBox 6">
            <a:extLst>
              <a:ext uri="{FF2B5EF4-FFF2-40B4-BE49-F238E27FC236}">
                <a16:creationId xmlns:a16="http://schemas.microsoft.com/office/drawing/2014/main" id="{A4587E6D-BCD6-F376-3659-9DE856D52BAB}"/>
              </a:ext>
            </a:extLst>
          </p:cNvPr>
          <p:cNvSpPr txBox="1"/>
          <p:nvPr/>
        </p:nvSpPr>
        <p:spPr>
          <a:xfrm>
            <a:off x="9418506" y="7621426"/>
            <a:ext cx="7961905" cy="1600438"/>
          </a:xfrm>
          <a:prstGeom prst="rect">
            <a:avLst/>
          </a:prstGeom>
        </p:spPr>
        <p:txBody>
          <a:bodyPr wrap="square" lIns="0" tIns="0" rIns="0" bIns="0" rtlCol="0" anchor="t">
            <a:spAutoFit/>
          </a:bodyPr>
          <a:lstStyle/>
          <a:p>
            <a:pPr algn="just"/>
            <a:r>
              <a:rPr lang="en-US" sz="2600" dirty="0">
                <a:latin typeface="Helios" panose="020B0604020202020204" charset="0"/>
              </a:rPr>
              <a:t>Specifically, if a registered person is liable to pay tax under sub-sections (3) or (4) of section 9, the invoice must be issued promptly to comply with the new regulations.</a:t>
            </a:r>
          </a:p>
        </p:txBody>
      </p:sp>
      <p:sp>
        <p:nvSpPr>
          <p:cNvPr id="26" name="Freeform 2">
            <a:extLst>
              <a:ext uri="{FF2B5EF4-FFF2-40B4-BE49-F238E27FC236}">
                <a16:creationId xmlns:a16="http://schemas.microsoft.com/office/drawing/2014/main" id="{B0529584-D7F6-F5AF-4D3E-58C7FFFA5318}"/>
              </a:ext>
            </a:extLst>
          </p:cNvPr>
          <p:cNvSpPr/>
          <p:nvPr/>
        </p:nvSpPr>
        <p:spPr>
          <a:xfrm>
            <a:off x="8196723" y="5136256"/>
            <a:ext cx="810796" cy="1621594"/>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l="-100000"/>
            </a:stretch>
          </a:blipFill>
        </p:spPr>
        <p:txBody>
          <a:bodyPr/>
          <a:lstStyle/>
          <a:p>
            <a:endParaRPr lang="en-IN"/>
          </a:p>
        </p:txBody>
      </p:sp>
      <p:sp>
        <p:nvSpPr>
          <p:cNvPr id="27" name="Freeform 2">
            <a:extLst>
              <a:ext uri="{FF2B5EF4-FFF2-40B4-BE49-F238E27FC236}">
                <a16:creationId xmlns:a16="http://schemas.microsoft.com/office/drawing/2014/main" id="{AE8CD06A-DA13-6EB6-76A7-51E237CFE011}"/>
              </a:ext>
            </a:extLst>
          </p:cNvPr>
          <p:cNvSpPr/>
          <p:nvPr/>
        </p:nvSpPr>
        <p:spPr>
          <a:xfrm>
            <a:off x="8170670" y="7610848"/>
            <a:ext cx="810797" cy="1621594"/>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l="-100000"/>
            </a:stretch>
          </a:blipFill>
        </p:spPr>
        <p:txBody>
          <a:bodyPr/>
          <a:lstStyle/>
          <a:p>
            <a:endParaRPr lang="en-IN"/>
          </a:p>
        </p:txBody>
      </p:sp>
    </p:spTree>
    <p:extLst>
      <p:ext uri="{BB962C8B-B14F-4D97-AF65-F5344CB8AC3E}">
        <p14:creationId xmlns:p14="http://schemas.microsoft.com/office/powerpoint/2010/main" val="1519123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sp>
        <p:nvSpPr>
          <p:cNvPr id="2" name="Freeform 2"/>
          <p:cNvSpPr/>
          <p:nvPr/>
        </p:nvSpPr>
        <p:spPr>
          <a:xfrm>
            <a:off x="8563828" y="1093487"/>
            <a:ext cx="1621594" cy="1621594"/>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IN"/>
          </a:p>
        </p:txBody>
      </p:sp>
      <p:sp>
        <p:nvSpPr>
          <p:cNvPr id="3" name="Freeform 3"/>
          <p:cNvSpPr/>
          <p:nvPr/>
        </p:nvSpPr>
        <p:spPr>
          <a:xfrm>
            <a:off x="8530374" y="6848732"/>
            <a:ext cx="1621594" cy="1621594"/>
          </a:xfrm>
          <a:custGeom>
            <a:avLst/>
            <a:gdLst/>
            <a:ahLst/>
            <a:cxnLst/>
            <a:rect l="l" t="t" r="r" b="b"/>
            <a:pathLst>
              <a:path w="1621594" h="1621594">
                <a:moveTo>
                  <a:pt x="0" y="0"/>
                </a:moveTo>
                <a:lnTo>
                  <a:pt x="1621594" y="0"/>
                </a:lnTo>
                <a:lnTo>
                  <a:pt x="1621594" y="1621593"/>
                </a:lnTo>
                <a:lnTo>
                  <a:pt x="0" y="162159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IN"/>
          </a:p>
        </p:txBody>
      </p:sp>
      <p:sp>
        <p:nvSpPr>
          <p:cNvPr id="6" name="TextBox 6"/>
          <p:cNvSpPr txBox="1"/>
          <p:nvPr/>
        </p:nvSpPr>
        <p:spPr>
          <a:xfrm>
            <a:off x="10959784" y="7197864"/>
            <a:ext cx="6032816" cy="923330"/>
          </a:xfrm>
          <a:prstGeom prst="rect">
            <a:avLst/>
          </a:prstGeom>
        </p:spPr>
        <p:txBody>
          <a:bodyPr wrap="square" lIns="0" tIns="0" rIns="0" bIns="0" rtlCol="0" anchor="t">
            <a:spAutoFit/>
          </a:bodyPr>
          <a:lstStyle/>
          <a:p>
            <a:pPr marL="0" lvl="0" indent="0" algn="l">
              <a:lnSpc>
                <a:spcPts val="3639"/>
              </a:lnSpc>
              <a:spcBef>
                <a:spcPct val="0"/>
              </a:spcBef>
            </a:pPr>
            <a:r>
              <a:rPr lang="en-US" sz="3200" dirty="0">
                <a:latin typeface="Helios" panose="020B0604020202020204" charset="0"/>
              </a:rPr>
              <a:t>This rule will come into effect on </a:t>
            </a:r>
            <a:r>
              <a:rPr lang="en-US" sz="3200" b="1" dirty="0">
                <a:latin typeface="Helios" panose="020B0604020202020204" charset="0"/>
              </a:rPr>
              <a:t>November 1, 2024</a:t>
            </a:r>
            <a:endParaRPr lang="en-US" sz="2800" u="none" dirty="0">
              <a:solidFill>
                <a:srgbClr val="2A2E3A"/>
              </a:solidFill>
              <a:latin typeface="Helios"/>
              <a:ea typeface="Helios"/>
              <a:cs typeface="Helios"/>
              <a:sym typeface="Helios"/>
            </a:endParaRPr>
          </a:p>
        </p:txBody>
      </p:sp>
      <p:grpSp>
        <p:nvGrpSpPr>
          <p:cNvPr id="7" name="Group 7"/>
          <p:cNvGrpSpPr/>
          <p:nvPr/>
        </p:nvGrpSpPr>
        <p:grpSpPr>
          <a:xfrm>
            <a:off x="0" y="34383"/>
            <a:ext cx="9411059" cy="10287000"/>
            <a:chOff x="0" y="0"/>
            <a:chExt cx="2478633" cy="2709333"/>
          </a:xfrm>
        </p:grpSpPr>
        <p:sp>
          <p:nvSpPr>
            <p:cNvPr id="8" name="Freeform 8"/>
            <p:cNvSpPr/>
            <p:nvPr/>
          </p:nvSpPr>
          <p:spPr>
            <a:xfrm>
              <a:off x="0" y="0"/>
              <a:ext cx="2478633" cy="2709333"/>
            </a:xfrm>
            <a:custGeom>
              <a:avLst/>
              <a:gdLst/>
              <a:ahLst/>
              <a:cxnLst/>
              <a:rect l="l" t="t" r="r" b="b"/>
              <a:pathLst>
                <a:path w="2478633" h="2709333">
                  <a:moveTo>
                    <a:pt x="0" y="0"/>
                  </a:moveTo>
                  <a:lnTo>
                    <a:pt x="2478633" y="0"/>
                  </a:lnTo>
                  <a:lnTo>
                    <a:pt x="2478633" y="2709333"/>
                  </a:lnTo>
                  <a:lnTo>
                    <a:pt x="0" y="2709333"/>
                  </a:lnTo>
                  <a:close/>
                </a:path>
              </a:pathLst>
            </a:custGeom>
            <a:solidFill>
              <a:srgbClr val="FFFFFF"/>
            </a:solidFill>
          </p:spPr>
          <p:txBody>
            <a:bodyPr/>
            <a:lstStyle/>
            <a:p>
              <a:endParaRPr lang="en-IN"/>
            </a:p>
          </p:txBody>
        </p:sp>
        <p:sp>
          <p:nvSpPr>
            <p:cNvPr id="9" name="TextBox 9"/>
            <p:cNvSpPr txBox="1"/>
            <p:nvPr/>
          </p:nvSpPr>
          <p:spPr>
            <a:xfrm>
              <a:off x="0" y="-38100"/>
              <a:ext cx="2478633" cy="2747433"/>
            </a:xfrm>
            <a:prstGeom prst="rect">
              <a:avLst/>
            </a:prstGeom>
          </p:spPr>
          <p:txBody>
            <a:bodyPr lIns="50800" tIns="50800" rIns="50800" bIns="50800" rtlCol="0" anchor="ctr"/>
            <a:lstStyle/>
            <a:p>
              <a:pPr algn="ctr">
                <a:lnSpc>
                  <a:spcPts val="2100"/>
                </a:lnSpc>
              </a:pPr>
              <a:endParaRPr/>
            </a:p>
          </p:txBody>
        </p:sp>
      </p:grpSp>
      <p:sp>
        <p:nvSpPr>
          <p:cNvPr id="11" name="TextBox 11"/>
          <p:cNvSpPr txBox="1"/>
          <p:nvPr/>
        </p:nvSpPr>
        <p:spPr>
          <a:xfrm>
            <a:off x="1271239" y="748551"/>
            <a:ext cx="6746873" cy="2311467"/>
          </a:xfrm>
          <a:prstGeom prst="rect">
            <a:avLst/>
          </a:prstGeom>
        </p:spPr>
        <p:txBody>
          <a:bodyPr lIns="0" tIns="0" rIns="0" bIns="0" rtlCol="0" anchor="t">
            <a:spAutoFit/>
          </a:bodyPr>
          <a:lstStyle/>
          <a:p>
            <a:pPr algn="l">
              <a:lnSpc>
                <a:spcPts val="9099"/>
              </a:lnSpc>
            </a:pPr>
            <a:r>
              <a:rPr lang="en-US" sz="6999" b="1" dirty="0">
                <a:solidFill>
                  <a:srgbClr val="718BAB"/>
                </a:solidFill>
                <a:latin typeface="Klein Bold"/>
                <a:ea typeface="Klein Bold"/>
                <a:cs typeface="Klein Bold"/>
                <a:sym typeface="Klein Bold"/>
              </a:rPr>
              <a:t>What is Self Invoice? </a:t>
            </a:r>
          </a:p>
        </p:txBody>
      </p:sp>
      <p:sp>
        <p:nvSpPr>
          <p:cNvPr id="15" name="TextBox 15"/>
          <p:cNvSpPr txBox="1"/>
          <p:nvPr/>
        </p:nvSpPr>
        <p:spPr>
          <a:xfrm>
            <a:off x="10959784" y="696415"/>
            <a:ext cx="6032816" cy="3231654"/>
          </a:xfrm>
          <a:prstGeom prst="rect">
            <a:avLst/>
          </a:prstGeom>
        </p:spPr>
        <p:txBody>
          <a:bodyPr wrap="square" lIns="0" tIns="0" rIns="0" bIns="0" rtlCol="0" anchor="t">
            <a:spAutoFit/>
          </a:bodyPr>
          <a:lstStyle/>
          <a:p>
            <a:pPr marL="0" lvl="0" indent="0" algn="l">
              <a:lnSpc>
                <a:spcPts val="3639"/>
              </a:lnSpc>
              <a:spcBef>
                <a:spcPct val="0"/>
              </a:spcBef>
            </a:pPr>
            <a:r>
              <a:rPr lang="en-US" sz="3200" dirty="0">
                <a:latin typeface="Helios" panose="020B0604020202020204" charset="0"/>
              </a:rPr>
              <a:t>According to clause (f) of Section 31(3), a registered person who must pay tax under the specified sections is required to issue an invoice for goods or services received from an unregistered supplier at the time of receipt.</a:t>
            </a:r>
            <a:endParaRPr lang="en-US" sz="2800" u="none" dirty="0">
              <a:solidFill>
                <a:srgbClr val="2A2E3A"/>
              </a:solidFill>
              <a:latin typeface="Helios"/>
              <a:ea typeface="Helios"/>
              <a:cs typeface="Helios"/>
              <a:sym typeface="Helios"/>
            </a:endParaRPr>
          </a:p>
        </p:txBody>
      </p:sp>
      <p:sp>
        <p:nvSpPr>
          <p:cNvPr id="19" name="TextBox 11">
            <a:extLst>
              <a:ext uri="{FF2B5EF4-FFF2-40B4-BE49-F238E27FC236}">
                <a16:creationId xmlns:a16="http://schemas.microsoft.com/office/drawing/2014/main" id="{A9801FE7-54F7-6A19-E659-2F4FB93E3ABC}"/>
              </a:ext>
            </a:extLst>
          </p:cNvPr>
          <p:cNvSpPr txBox="1"/>
          <p:nvPr/>
        </p:nvSpPr>
        <p:spPr>
          <a:xfrm>
            <a:off x="998836" y="4463548"/>
            <a:ext cx="7772399" cy="1129155"/>
          </a:xfrm>
          <a:prstGeom prst="rect">
            <a:avLst/>
          </a:prstGeom>
        </p:spPr>
        <p:txBody>
          <a:bodyPr wrap="square" lIns="0" tIns="0" rIns="0" bIns="0" rtlCol="0" anchor="t">
            <a:spAutoFit/>
          </a:bodyPr>
          <a:lstStyle/>
          <a:p>
            <a:pPr algn="l">
              <a:lnSpc>
                <a:spcPts val="9099"/>
              </a:lnSpc>
            </a:pPr>
            <a:r>
              <a:rPr lang="en-US" sz="6600" b="1" dirty="0">
                <a:solidFill>
                  <a:srgbClr val="718BAB"/>
                </a:solidFill>
                <a:latin typeface="Klein Bold"/>
                <a:ea typeface="Klein Bold"/>
                <a:cs typeface="Klein Bold"/>
                <a:sym typeface="Klein Bold"/>
              </a:rPr>
              <a:t>Where to report?</a:t>
            </a:r>
          </a:p>
        </p:txBody>
      </p:sp>
      <p:sp>
        <p:nvSpPr>
          <p:cNvPr id="20" name="TextBox 23">
            <a:extLst>
              <a:ext uri="{FF2B5EF4-FFF2-40B4-BE49-F238E27FC236}">
                <a16:creationId xmlns:a16="http://schemas.microsoft.com/office/drawing/2014/main" id="{C395CD31-881F-2588-8CF3-E5CD6D1C1731}"/>
              </a:ext>
            </a:extLst>
          </p:cNvPr>
          <p:cNvSpPr txBox="1"/>
          <p:nvPr/>
        </p:nvSpPr>
        <p:spPr>
          <a:xfrm>
            <a:off x="152400" y="9866934"/>
            <a:ext cx="2630913" cy="385683"/>
          </a:xfrm>
          <a:prstGeom prst="rect">
            <a:avLst/>
          </a:prstGeom>
        </p:spPr>
        <p:txBody>
          <a:bodyPr wrap="square" lIns="0" tIns="0" rIns="0" bIns="0" rtlCol="0" anchor="t">
            <a:spAutoFit/>
          </a:bodyPr>
          <a:lstStyle/>
          <a:p>
            <a:pPr marL="0" lvl="0" indent="0" algn="l">
              <a:lnSpc>
                <a:spcPts val="3639"/>
              </a:lnSpc>
              <a:spcBef>
                <a:spcPct val="0"/>
              </a:spcBef>
            </a:pPr>
            <a:r>
              <a:rPr lang="en-US" sz="1400" b="1" dirty="0">
                <a:solidFill>
                  <a:srgbClr val="2A2E3A"/>
                </a:solidFill>
                <a:latin typeface="Helios"/>
                <a:ea typeface="Helios"/>
                <a:cs typeface="Helios"/>
                <a:sym typeface="Helios"/>
              </a:rPr>
              <a:t>S VENKATRAM &amp; CO LLP</a:t>
            </a:r>
            <a:endParaRPr lang="en-US" sz="1400" b="1" u="none" dirty="0">
              <a:solidFill>
                <a:srgbClr val="2A2E3A"/>
              </a:solidFill>
              <a:latin typeface="Helios"/>
              <a:ea typeface="Helios"/>
              <a:cs typeface="Helios"/>
              <a:sym typeface="Helios"/>
            </a:endParaRPr>
          </a:p>
        </p:txBody>
      </p:sp>
      <p:sp>
        <p:nvSpPr>
          <p:cNvPr id="21" name="TextBox 23">
            <a:extLst>
              <a:ext uri="{FF2B5EF4-FFF2-40B4-BE49-F238E27FC236}">
                <a16:creationId xmlns:a16="http://schemas.microsoft.com/office/drawing/2014/main" id="{CA2AE377-EE8F-5E75-D3DF-58919702C951}"/>
              </a:ext>
            </a:extLst>
          </p:cNvPr>
          <p:cNvSpPr txBox="1"/>
          <p:nvPr/>
        </p:nvSpPr>
        <p:spPr>
          <a:xfrm>
            <a:off x="15448543" y="9866933"/>
            <a:ext cx="2630913" cy="396904"/>
          </a:xfrm>
          <a:prstGeom prst="rect">
            <a:avLst/>
          </a:prstGeom>
        </p:spPr>
        <p:txBody>
          <a:bodyPr wrap="square" lIns="0" tIns="0" rIns="0" bIns="0" rtlCol="0" anchor="t">
            <a:spAutoFit/>
          </a:bodyPr>
          <a:lstStyle/>
          <a:p>
            <a:pPr marL="0" lvl="0" indent="0" algn="r">
              <a:lnSpc>
                <a:spcPts val="3639"/>
              </a:lnSpc>
              <a:spcBef>
                <a:spcPct val="0"/>
              </a:spcBef>
            </a:pPr>
            <a:r>
              <a:rPr lang="en-US" b="1" dirty="0">
                <a:solidFill>
                  <a:srgbClr val="2A2E3A"/>
                </a:solidFill>
                <a:latin typeface="Helios"/>
                <a:ea typeface="Helios"/>
                <a:cs typeface="Helios"/>
                <a:sym typeface="Helios"/>
              </a:rPr>
              <a:t>5</a:t>
            </a:r>
            <a:endParaRPr lang="en-US" b="1" u="none" dirty="0">
              <a:solidFill>
                <a:srgbClr val="2A2E3A"/>
              </a:solidFill>
              <a:latin typeface="Helios"/>
              <a:ea typeface="Helios"/>
              <a:cs typeface="Helios"/>
              <a:sym typeface="Helios"/>
            </a:endParaRPr>
          </a:p>
        </p:txBody>
      </p:sp>
      <p:sp>
        <p:nvSpPr>
          <p:cNvPr id="4" name="TextBox 11">
            <a:extLst>
              <a:ext uri="{FF2B5EF4-FFF2-40B4-BE49-F238E27FC236}">
                <a16:creationId xmlns:a16="http://schemas.microsoft.com/office/drawing/2014/main" id="{A89676F3-C4BC-E752-8A44-9E62033D4CFE}"/>
              </a:ext>
            </a:extLst>
          </p:cNvPr>
          <p:cNvSpPr txBox="1"/>
          <p:nvPr/>
        </p:nvSpPr>
        <p:spPr>
          <a:xfrm>
            <a:off x="1280327" y="7239689"/>
            <a:ext cx="6746873" cy="1144480"/>
          </a:xfrm>
          <a:prstGeom prst="rect">
            <a:avLst/>
          </a:prstGeom>
        </p:spPr>
        <p:txBody>
          <a:bodyPr lIns="0" tIns="0" rIns="0" bIns="0" rtlCol="0" anchor="t">
            <a:spAutoFit/>
          </a:bodyPr>
          <a:lstStyle/>
          <a:p>
            <a:pPr algn="l">
              <a:lnSpc>
                <a:spcPts val="9099"/>
              </a:lnSpc>
            </a:pPr>
            <a:r>
              <a:rPr lang="en-US" sz="6600" b="1" dirty="0">
                <a:solidFill>
                  <a:srgbClr val="718BAB"/>
                </a:solidFill>
                <a:latin typeface="Klein Bold"/>
                <a:ea typeface="Klein Bold"/>
                <a:cs typeface="Klein Bold"/>
                <a:sym typeface="Klein Bold"/>
              </a:rPr>
              <a:t>Effective date</a:t>
            </a:r>
          </a:p>
        </p:txBody>
      </p:sp>
      <p:sp>
        <p:nvSpPr>
          <p:cNvPr id="5" name="Freeform 3">
            <a:extLst>
              <a:ext uri="{FF2B5EF4-FFF2-40B4-BE49-F238E27FC236}">
                <a16:creationId xmlns:a16="http://schemas.microsoft.com/office/drawing/2014/main" id="{37565506-78D0-E8B6-21A8-F13FFB230F9C}"/>
              </a:ext>
            </a:extLst>
          </p:cNvPr>
          <p:cNvSpPr/>
          <p:nvPr/>
        </p:nvSpPr>
        <p:spPr>
          <a:xfrm>
            <a:off x="9411059" y="4294755"/>
            <a:ext cx="804100" cy="1621594"/>
          </a:xfrm>
          <a:custGeom>
            <a:avLst/>
            <a:gdLst/>
            <a:ahLst/>
            <a:cxnLst/>
            <a:rect l="l" t="t" r="r" b="b"/>
            <a:pathLst>
              <a:path w="1621594" h="1621594">
                <a:moveTo>
                  <a:pt x="0" y="0"/>
                </a:moveTo>
                <a:lnTo>
                  <a:pt x="1621594" y="0"/>
                </a:lnTo>
                <a:lnTo>
                  <a:pt x="1621594" y="1621593"/>
                </a:lnTo>
                <a:lnTo>
                  <a:pt x="0" y="1621593"/>
                </a:lnTo>
                <a:lnTo>
                  <a:pt x="0" y="0"/>
                </a:lnTo>
                <a:close/>
              </a:path>
            </a:pathLst>
          </a:custGeom>
          <a:blipFill>
            <a:blip r:embed="rId2">
              <a:extLst>
                <a:ext uri="{96DAC541-7B7A-43D3-8B79-37D633B846F1}">
                  <asvg:svgBlip xmlns:asvg="http://schemas.microsoft.com/office/drawing/2016/SVG/main" r:embed="rId3"/>
                </a:ext>
              </a:extLst>
            </a:blip>
            <a:stretch>
              <a:fillRect l="-101666"/>
            </a:stretch>
          </a:blipFill>
        </p:spPr>
        <p:txBody>
          <a:bodyPr/>
          <a:lstStyle/>
          <a:p>
            <a:endParaRPr lang="en-IN" dirty="0"/>
          </a:p>
        </p:txBody>
      </p:sp>
      <p:sp>
        <p:nvSpPr>
          <p:cNvPr id="10" name="TextBox 6">
            <a:extLst>
              <a:ext uri="{FF2B5EF4-FFF2-40B4-BE49-F238E27FC236}">
                <a16:creationId xmlns:a16="http://schemas.microsoft.com/office/drawing/2014/main" id="{4DC05BDE-41A4-5A78-4652-E74761203BD2}"/>
              </a:ext>
            </a:extLst>
          </p:cNvPr>
          <p:cNvSpPr txBox="1"/>
          <p:nvPr/>
        </p:nvSpPr>
        <p:spPr>
          <a:xfrm>
            <a:off x="10959784" y="4716218"/>
            <a:ext cx="6032816" cy="923330"/>
          </a:xfrm>
          <a:prstGeom prst="rect">
            <a:avLst/>
          </a:prstGeom>
        </p:spPr>
        <p:txBody>
          <a:bodyPr wrap="square" lIns="0" tIns="0" rIns="0" bIns="0" rtlCol="0" anchor="t">
            <a:spAutoFit/>
          </a:bodyPr>
          <a:lstStyle/>
          <a:p>
            <a:pPr marL="0" lvl="0" indent="0" algn="l">
              <a:lnSpc>
                <a:spcPts val="3639"/>
              </a:lnSpc>
              <a:spcBef>
                <a:spcPct val="0"/>
              </a:spcBef>
            </a:pPr>
            <a:r>
              <a:rPr lang="en-US" sz="3200" dirty="0">
                <a:latin typeface="Helios" panose="020B0604020202020204" charset="0"/>
              </a:rPr>
              <a:t>The self invoices must be reported in GSTR-1 (Table 13) </a:t>
            </a:r>
            <a:endParaRPr lang="en-US" sz="2800" u="none" dirty="0">
              <a:solidFill>
                <a:srgbClr val="2A2E3A"/>
              </a:solidFill>
              <a:latin typeface="Helios"/>
              <a:ea typeface="Helios"/>
              <a:cs typeface="Helios"/>
              <a:sym typeface="Helio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sp>
        <p:nvSpPr>
          <p:cNvPr id="2" name="Freeform 2"/>
          <p:cNvSpPr/>
          <p:nvPr/>
        </p:nvSpPr>
        <p:spPr>
          <a:xfrm>
            <a:off x="7359873" y="2769925"/>
            <a:ext cx="1621594" cy="1621594"/>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IN"/>
          </a:p>
        </p:txBody>
      </p:sp>
      <p:sp>
        <p:nvSpPr>
          <p:cNvPr id="6" name="TextBox 6"/>
          <p:cNvSpPr txBox="1"/>
          <p:nvPr/>
        </p:nvSpPr>
        <p:spPr>
          <a:xfrm>
            <a:off x="9418506" y="5546943"/>
            <a:ext cx="7961905" cy="1292662"/>
          </a:xfrm>
          <a:prstGeom prst="rect">
            <a:avLst/>
          </a:prstGeom>
        </p:spPr>
        <p:txBody>
          <a:bodyPr wrap="square" lIns="0" tIns="0" rIns="0" bIns="0" rtlCol="0" anchor="t">
            <a:spAutoFit/>
          </a:bodyPr>
          <a:lstStyle/>
          <a:p>
            <a:pPr algn="just"/>
            <a:r>
              <a:rPr lang="en-US" sz="2800" dirty="0">
                <a:latin typeface="Helios" panose="020B0604020202020204" charset="0"/>
              </a:rPr>
              <a:t>Suppliers can utilize this system to file or save the records or invoices in GSTR-1/1A/IFF from 14</a:t>
            </a:r>
            <a:r>
              <a:rPr lang="en-US" sz="2800" baseline="30000" dirty="0">
                <a:latin typeface="Helios" panose="020B0604020202020204" charset="0"/>
              </a:rPr>
              <a:t>th</a:t>
            </a:r>
            <a:r>
              <a:rPr lang="en-US" sz="2800" dirty="0">
                <a:latin typeface="Helios" panose="020B0604020202020204" charset="0"/>
              </a:rPr>
              <a:t> October 2024.</a:t>
            </a:r>
          </a:p>
        </p:txBody>
      </p:sp>
      <p:grpSp>
        <p:nvGrpSpPr>
          <p:cNvPr id="7" name="Group 7"/>
          <p:cNvGrpSpPr/>
          <p:nvPr/>
        </p:nvGrpSpPr>
        <p:grpSpPr>
          <a:xfrm>
            <a:off x="-8" y="-1"/>
            <a:ext cx="8170678" cy="10252618"/>
            <a:chOff x="0" y="0"/>
            <a:chExt cx="2478633" cy="2709333"/>
          </a:xfrm>
        </p:grpSpPr>
        <p:sp>
          <p:nvSpPr>
            <p:cNvPr id="8" name="Freeform 8"/>
            <p:cNvSpPr/>
            <p:nvPr/>
          </p:nvSpPr>
          <p:spPr>
            <a:xfrm>
              <a:off x="0" y="0"/>
              <a:ext cx="2478633" cy="2709333"/>
            </a:xfrm>
            <a:custGeom>
              <a:avLst/>
              <a:gdLst/>
              <a:ahLst/>
              <a:cxnLst/>
              <a:rect l="l" t="t" r="r" b="b"/>
              <a:pathLst>
                <a:path w="2478633" h="2709333">
                  <a:moveTo>
                    <a:pt x="0" y="0"/>
                  </a:moveTo>
                  <a:lnTo>
                    <a:pt x="2478633" y="0"/>
                  </a:lnTo>
                  <a:lnTo>
                    <a:pt x="2478633" y="2709333"/>
                  </a:lnTo>
                  <a:lnTo>
                    <a:pt x="0" y="2709333"/>
                  </a:lnTo>
                  <a:close/>
                </a:path>
              </a:pathLst>
            </a:custGeom>
            <a:solidFill>
              <a:srgbClr val="FFFFFF"/>
            </a:solidFill>
          </p:spPr>
          <p:txBody>
            <a:bodyPr/>
            <a:lstStyle/>
            <a:p>
              <a:endParaRPr lang="en-IN"/>
            </a:p>
          </p:txBody>
        </p:sp>
        <p:sp>
          <p:nvSpPr>
            <p:cNvPr id="9" name="TextBox 9"/>
            <p:cNvSpPr txBox="1"/>
            <p:nvPr/>
          </p:nvSpPr>
          <p:spPr>
            <a:xfrm>
              <a:off x="0" y="-38100"/>
              <a:ext cx="2478633" cy="2747433"/>
            </a:xfrm>
            <a:prstGeom prst="rect">
              <a:avLst/>
            </a:prstGeom>
          </p:spPr>
          <p:txBody>
            <a:bodyPr lIns="50800" tIns="50800" rIns="50800" bIns="50800" rtlCol="0" anchor="ctr"/>
            <a:lstStyle/>
            <a:p>
              <a:pPr algn="ctr">
                <a:lnSpc>
                  <a:spcPts val="2100"/>
                </a:lnSpc>
              </a:pPr>
              <a:endParaRPr/>
            </a:p>
          </p:txBody>
        </p:sp>
      </p:grpSp>
      <p:sp>
        <p:nvSpPr>
          <p:cNvPr id="11" name="TextBox 11"/>
          <p:cNvSpPr txBox="1"/>
          <p:nvPr/>
        </p:nvSpPr>
        <p:spPr>
          <a:xfrm>
            <a:off x="635162" y="4391519"/>
            <a:ext cx="7150574" cy="3046988"/>
          </a:xfrm>
          <a:prstGeom prst="rect">
            <a:avLst/>
          </a:prstGeom>
        </p:spPr>
        <p:txBody>
          <a:bodyPr wrap="square" lIns="0" tIns="0" rIns="0" bIns="0" rtlCol="0" anchor="t">
            <a:spAutoFit/>
          </a:bodyPr>
          <a:lstStyle/>
          <a:p>
            <a:pPr algn="ctr"/>
            <a:r>
              <a:rPr lang="en-US" sz="6600" b="1" dirty="0">
                <a:solidFill>
                  <a:srgbClr val="718BAB"/>
                </a:solidFill>
                <a:latin typeface="Klein Bold"/>
                <a:ea typeface="Klein Bold"/>
                <a:cs typeface="Klein Bold"/>
                <a:sym typeface="Klein Bold"/>
              </a:rPr>
              <a:t>Launched by GSTN on 14th October 2024.</a:t>
            </a:r>
          </a:p>
        </p:txBody>
      </p:sp>
      <p:sp>
        <p:nvSpPr>
          <p:cNvPr id="15" name="TextBox 15"/>
          <p:cNvSpPr txBox="1"/>
          <p:nvPr/>
        </p:nvSpPr>
        <p:spPr>
          <a:xfrm>
            <a:off x="9418506" y="2909320"/>
            <a:ext cx="7961904" cy="1810111"/>
          </a:xfrm>
          <a:prstGeom prst="rect">
            <a:avLst/>
          </a:prstGeom>
        </p:spPr>
        <p:txBody>
          <a:bodyPr wrap="square" lIns="0" tIns="0" rIns="0" bIns="0" rtlCol="0" anchor="t">
            <a:spAutoFit/>
          </a:bodyPr>
          <a:lstStyle/>
          <a:p>
            <a:pPr marL="0" lvl="0" indent="0" algn="l">
              <a:lnSpc>
                <a:spcPts val="3639"/>
              </a:lnSpc>
              <a:spcBef>
                <a:spcPct val="0"/>
              </a:spcBef>
            </a:pPr>
            <a:r>
              <a:rPr lang="en-US" sz="2800" dirty="0">
                <a:latin typeface="Helios" panose="020B0604020202020204" charset="0"/>
              </a:rPr>
              <a:t>A system to facilitate taxpayers in matching their records or invoices vis a vis issued by their suppliers for availing the correct Input Tax Credit (ITC).</a:t>
            </a:r>
            <a:endParaRPr lang="en-US" sz="2800" u="none" dirty="0">
              <a:solidFill>
                <a:srgbClr val="2A2E3A"/>
              </a:solidFill>
              <a:latin typeface="Helios"/>
              <a:ea typeface="Helios"/>
              <a:cs typeface="Helios"/>
              <a:sym typeface="Helios"/>
            </a:endParaRPr>
          </a:p>
        </p:txBody>
      </p:sp>
      <p:sp>
        <p:nvSpPr>
          <p:cNvPr id="20" name="TextBox 23">
            <a:extLst>
              <a:ext uri="{FF2B5EF4-FFF2-40B4-BE49-F238E27FC236}">
                <a16:creationId xmlns:a16="http://schemas.microsoft.com/office/drawing/2014/main" id="{C395CD31-881F-2588-8CF3-E5CD6D1C1731}"/>
              </a:ext>
            </a:extLst>
          </p:cNvPr>
          <p:cNvSpPr txBox="1"/>
          <p:nvPr/>
        </p:nvSpPr>
        <p:spPr>
          <a:xfrm>
            <a:off x="152400" y="9866934"/>
            <a:ext cx="2630913" cy="385683"/>
          </a:xfrm>
          <a:prstGeom prst="rect">
            <a:avLst/>
          </a:prstGeom>
        </p:spPr>
        <p:txBody>
          <a:bodyPr wrap="square" lIns="0" tIns="0" rIns="0" bIns="0" rtlCol="0" anchor="t">
            <a:spAutoFit/>
          </a:bodyPr>
          <a:lstStyle/>
          <a:p>
            <a:pPr marL="0" lvl="0" indent="0" algn="l">
              <a:lnSpc>
                <a:spcPts val="3639"/>
              </a:lnSpc>
              <a:spcBef>
                <a:spcPct val="0"/>
              </a:spcBef>
            </a:pPr>
            <a:r>
              <a:rPr lang="en-US" sz="1400" b="1" dirty="0">
                <a:solidFill>
                  <a:srgbClr val="2A2E3A"/>
                </a:solidFill>
                <a:latin typeface="Helios"/>
                <a:ea typeface="Helios"/>
                <a:cs typeface="Helios"/>
                <a:sym typeface="Helios"/>
              </a:rPr>
              <a:t>S VENKATRAM &amp; CO LLP</a:t>
            </a:r>
            <a:endParaRPr lang="en-US" sz="1400" b="1" u="none" dirty="0">
              <a:solidFill>
                <a:srgbClr val="2A2E3A"/>
              </a:solidFill>
              <a:latin typeface="Helios"/>
              <a:ea typeface="Helios"/>
              <a:cs typeface="Helios"/>
              <a:sym typeface="Helios"/>
            </a:endParaRPr>
          </a:p>
        </p:txBody>
      </p:sp>
      <p:sp>
        <p:nvSpPr>
          <p:cNvPr id="21" name="TextBox 23">
            <a:extLst>
              <a:ext uri="{FF2B5EF4-FFF2-40B4-BE49-F238E27FC236}">
                <a16:creationId xmlns:a16="http://schemas.microsoft.com/office/drawing/2014/main" id="{CA2AE377-EE8F-5E75-D3DF-58919702C951}"/>
              </a:ext>
            </a:extLst>
          </p:cNvPr>
          <p:cNvSpPr txBox="1"/>
          <p:nvPr/>
        </p:nvSpPr>
        <p:spPr>
          <a:xfrm>
            <a:off x="15448543" y="9866933"/>
            <a:ext cx="2630913" cy="396904"/>
          </a:xfrm>
          <a:prstGeom prst="rect">
            <a:avLst/>
          </a:prstGeom>
        </p:spPr>
        <p:txBody>
          <a:bodyPr wrap="square" lIns="0" tIns="0" rIns="0" bIns="0" rtlCol="0" anchor="t">
            <a:spAutoFit/>
          </a:bodyPr>
          <a:lstStyle/>
          <a:p>
            <a:pPr marL="0" lvl="0" indent="0" algn="r">
              <a:lnSpc>
                <a:spcPts val="3639"/>
              </a:lnSpc>
              <a:spcBef>
                <a:spcPct val="0"/>
              </a:spcBef>
            </a:pPr>
            <a:r>
              <a:rPr lang="en-US" b="1" u="none" dirty="0">
                <a:solidFill>
                  <a:srgbClr val="2A2E3A"/>
                </a:solidFill>
                <a:latin typeface="Helios"/>
                <a:ea typeface="Helios"/>
                <a:cs typeface="Helios"/>
                <a:sym typeface="Helios"/>
              </a:rPr>
              <a:t>6</a:t>
            </a:r>
          </a:p>
        </p:txBody>
      </p:sp>
      <p:grpSp>
        <p:nvGrpSpPr>
          <p:cNvPr id="4" name="Group 2">
            <a:extLst>
              <a:ext uri="{FF2B5EF4-FFF2-40B4-BE49-F238E27FC236}">
                <a16:creationId xmlns:a16="http://schemas.microsoft.com/office/drawing/2014/main" id="{6F139A4F-3DA6-3097-CB2F-4AD7EFCAD6A0}"/>
              </a:ext>
            </a:extLst>
          </p:cNvPr>
          <p:cNvGrpSpPr/>
          <p:nvPr/>
        </p:nvGrpSpPr>
        <p:grpSpPr>
          <a:xfrm>
            <a:off x="-4" y="1"/>
            <a:ext cx="18288000" cy="2091888"/>
            <a:chOff x="0" y="0"/>
            <a:chExt cx="4816593" cy="616426"/>
          </a:xfrm>
        </p:grpSpPr>
        <p:sp>
          <p:nvSpPr>
            <p:cNvPr id="5" name="Freeform 3">
              <a:extLst>
                <a:ext uri="{FF2B5EF4-FFF2-40B4-BE49-F238E27FC236}">
                  <a16:creationId xmlns:a16="http://schemas.microsoft.com/office/drawing/2014/main" id="{4E27990A-2307-C8F5-03EE-E0E99684F8C1}"/>
                </a:ext>
              </a:extLst>
            </p:cNvPr>
            <p:cNvSpPr/>
            <p:nvPr/>
          </p:nvSpPr>
          <p:spPr>
            <a:xfrm>
              <a:off x="0" y="0"/>
              <a:ext cx="4816592" cy="616426"/>
            </a:xfrm>
            <a:custGeom>
              <a:avLst/>
              <a:gdLst/>
              <a:ahLst/>
              <a:cxnLst/>
              <a:rect l="l" t="t" r="r" b="b"/>
              <a:pathLst>
                <a:path w="4816592" h="616426">
                  <a:moveTo>
                    <a:pt x="0" y="0"/>
                  </a:moveTo>
                  <a:lnTo>
                    <a:pt x="4816592" y="0"/>
                  </a:lnTo>
                  <a:lnTo>
                    <a:pt x="4816592" y="616426"/>
                  </a:lnTo>
                  <a:lnTo>
                    <a:pt x="0" y="616426"/>
                  </a:lnTo>
                  <a:close/>
                </a:path>
              </a:pathLst>
            </a:custGeom>
            <a:solidFill>
              <a:srgbClr val="153969"/>
            </a:solidFill>
          </p:spPr>
          <p:txBody>
            <a:bodyPr/>
            <a:lstStyle/>
            <a:p>
              <a:endParaRPr lang="en-IN"/>
            </a:p>
          </p:txBody>
        </p:sp>
        <p:sp>
          <p:nvSpPr>
            <p:cNvPr id="10" name="TextBox 4">
              <a:extLst>
                <a:ext uri="{FF2B5EF4-FFF2-40B4-BE49-F238E27FC236}">
                  <a16:creationId xmlns:a16="http://schemas.microsoft.com/office/drawing/2014/main" id="{B624CE84-C552-CAB3-0CB8-6E5BF4E6CF06}"/>
                </a:ext>
              </a:extLst>
            </p:cNvPr>
            <p:cNvSpPr txBox="1"/>
            <p:nvPr/>
          </p:nvSpPr>
          <p:spPr>
            <a:xfrm>
              <a:off x="0" y="-57150"/>
              <a:ext cx="4816593" cy="673576"/>
            </a:xfrm>
            <a:prstGeom prst="rect">
              <a:avLst/>
            </a:prstGeom>
          </p:spPr>
          <p:txBody>
            <a:bodyPr lIns="50800" tIns="50800" rIns="50800" bIns="50800" rtlCol="0" anchor="ctr"/>
            <a:lstStyle/>
            <a:p>
              <a:pPr algn="ctr">
                <a:lnSpc>
                  <a:spcPts val="3639"/>
                </a:lnSpc>
              </a:pPr>
              <a:endParaRPr/>
            </a:p>
          </p:txBody>
        </p:sp>
      </p:grpSp>
      <p:grpSp>
        <p:nvGrpSpPr>
          <p:cNvPr id="12" name="Group 24">
            <a:extLst>
              <a:ext uri="{FF2B5EF4-FFF2-40B4-BE49-F238E27FC236}">
                <a16:creationId xmlns:a16="http://schemas.microsoft.com/office/drawing/2014/main" id="{384A8313-95F3-DE13-E2A7-D2C9ADA703BE}"/>
              </a:ext>
            </a:extLst>
          </p:cNvPr>
          <p:cNvGrpSpPr/>
          <p:nvPr/>
        </p:nvGrpSpPr>
        <p:grpSpPr>
          <a:xfrm>
            <a:off x="0" y="23163"/>
            <a:ext cx="18288000" cy="2068725"/>
            <a:chOff x="0" y="0"/>
            <a:chExt cx="24384000" cy="3120655"/>
          </a:xfrm>
        </p:grpSpPr>
        <p:pic>
          <p:nvPicPr>
            <p:cNvPr id="13" name="Picture 25">
              <a:extLst>
                <a:ext uri="{FF2B5EF4-FFF2-40B4-BE49-F238E27FC236}">
                  <a16:creationId xmlns:a16="http://schemas.microsoft.com/office/drawing/2014/main" id="{35E6FA77-4F6F-492E-B09B-E1811244ED86}"/>
                </a:ext>
              </a:extLst>
            </p:cNvPr>
            <p:cNvPicPr>
              <a:picLocks noChangeAspect="1"/>
            </p:cNvPicPr>
            <p:nvPr/>
          </p:nvPicPr>
          <p:blipFill>
            <a:blip r:embed="rId4">
              <a:alphaModFix amt="14000"/>
            </a:blip>
            <a:srcRect t="45734" b="45734"/>
            <a:stretch>
              <a:fillRect/>
            </a:stretch>
          </p:blipFill>
          <p:spPr>
            <a:xfrm>
              <a:off x="0" y="0"/>
              <a:ext cx="24384000" cy="3120655"/>
            </a:xfrm>
            <a:prstGeom prst="rect">
              <a:avLst/>
            </a:prstGeom>
          </p:spPr>
        </p:pic>
      </p:grpSp>
      <p:sp>
        <p:nvSpPr>
          <p:cNvPr id="34" name="TextBox 9">
            <a:extLst>
              <a:ext uri="{FF2B5EF4-FFF2-40B4-BE49-F238E27FC236}">
                <a16:creationId xmlns:a16="http://schemas.microsoft.com/office/drawing/2014/main" id="{8F541F18-5D07-BADF-1C04-E94719774A88}"/>
              </a:ext>
            </a:extLst>
          </p:cNvPr>
          <p:cNvSpPr txBox="1"/>
          <p:nvPr/>
        </p:nvSpPr>
        <p:spPr>
          <a:xfrm>
            <a:off x="1523999" y="435550"/>
            <a:ext cx="15240000" cy="1107996"/>
          </a:xfrm>
          <a:prstGeom prst="rect">
            <a:avLst/>
          </a:prstGeom>
        </p:spPr>
        <p:txBody>
          <a:bodyPr wrap="square" lIns="0" tIns="0" rIns="0" bIns="0" rtlCol="0" anchor="t">
            <a:spAutoFit/>
          </a:bodyPr>
          <a:lstStyle/>
          <a:p>
            <a:pPr algn="ctr"/>
            <a:r>
              <a:rPr lang="en-US" sz="7200" b="1" dirty="0">
                <a:solidFill>
                  <a:schemeClr val="bg1"/>
                </a:solidFill>
              </a:rPr>
              <a:t>Invoice Management System (IMS)</a:t>
            </a:r>
          </a:p>
        </p:txBody>
      </p:sp>
      <p:sp>
        <p:nvSpPr>
          <p:cNvPr id="17" name="TextBox 6">
            <a:extLst>
              <a:ext uri="{FF2B5EF4-FFF2-40B4-BE49-F238E27FC236}">
                <a16:creationId xmlns:a16="http://schemas.microsoft.com/office/drawing/2014/main" id="{5D17DFF0-9656-66B7-D03E-9358137F7F9E}"/>
              </a:ext>
            </a:extLst>
          </p:cNvPr>
          <p:cNvSpPr txBox="1"/>
          <p:nvPr/>
        </p:nvSpPr>
        <p:spPr>
          <a:xfrm>
            <a:off x="9455678" y="7821480"/>
            <a:ext cx="7961905" cy="1292662"/>
          </a:xfrm>
          <a:prstGeom prst="rect">
            <a:avLst/>
          </a:prstGeom>
        </p:spPr>
        <p:txBody>
          <a:bodyPr wrap="square" lIns="0" tIns="0" rIns="0" bIns="0" rtlCol="0" anchor="t">
            <a:spAutoFit/>
          </a:bodyPr>
          <a:lstStyle/>
          <a:p>
            <a:pPr algn="just"/>
            <a:r>
              <a:rPr lang="en-US" sz="2800" dirty="0">
                <a:latin typeface="Helios" panose="020B0604020202020204" charset="0"/>
              </a:rPr>
              <a:t>It enables the recipient taxpayers to either accept or reject an invoice or to keep it pending in the system, which can be availed later.</a:t>
            </a:r>
          </a:p>
        </p:txBody>
      </p:sp>
      <p:sp>
        <p:nvSpPr>
          <p:cNvPr id="26" name="Freeform 2">
            <a:extLst>
              <a:ext uri="{FF2B5EF4-FFF2-40B4-BE49-F238E27FC236}">
                <a16:creationId xmlns:a16="http://schemas.microsoft.com/office/drawing/2014/main" id="{E964D289-B550-61C3-7D86-68491DA55E0D}"/>
              </a:ext>
            </a:extLst>
          </p:cNvPr>
          <p:cNvSpPr/>
          <p:nvPr/>
        </p:nvSpPr>
        <p:spPr>
          <a:xfrm>
            <a:off x="8196723" y="5136256"/>
            <a:ext cx="810796" cy="1621594"/>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l="-100000"/>
            </a:stretch>
          </a:blipFill>
        </p:spPr>
        <p:txBody>
          <a:bodyPr/>
          <a:lstStyle/>
          <a:p>
            <a:endParaRPr lang="en-IN"/>
          </a:p>
        </p:txBody>
      </p:sp>
      <p:sp>
        <p:nvSpPr>
          <p:cNvPr id="27" name="Freeform 2">
            <a:extLst>
              <a:ext uri="{FF2B5EF4-FFF2-40B4-BE49-F238E27FC236}">
                <a16:creationId xmlns:a16="http://schemas.microsoft.com/office/drawing/2014/main" id="{9DF581BA-026C-B0DC-507A-097DAF79FF0D}"/>
              </a:ext>
            </a:extLst>
          </p:cNvPr>
          <p:cNvSpPr/>
          <p:nvPr/>
        </p:nvSpPr>
        <p:spPr>
          <a:xfrm>
            <a:off x="8170670" y="7610848"/>
            <a:ext cx="810797" cy="1621594"/>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l="-100000"/>
            </a:stretch>
          </a:blipFill>
        </p:spPr>
        <p:txBody>
          <a:bodyPr/>
          <a:lstStyle/>
          <a:p>
            <a:endParaRPr lang="en-IN"/>
          </a:p>
        </p:txBody>
      </p:sp>
    </p:spTree>
    <p:extLst>
      <p:ext uri="{BB962C8B-B14F-4D97-AF65-F5344CB8AC3E}">
        <p14:creationId xmlns:p14="http://schemas.microsoft.com/office/powerpoint/2010/main" val="5951111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sp>
        <p:nvSpPr>
          <p:cNvPr id="2" name="Freeform 2"/>
          <p:cNvSpPr/>
          <p:nvPr/>
        </p:nvSpPr>
        <p:spPr>
          <a:xfrm>
            <a:off x="7376772" y="952109"/>
            <a:ext cx="1621594" cy="1621594"/>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IN"/>
          </a:p>
        </p:txBody>
      </p:sp>
      <p:sp>
        <p:nvSpPr>
          <p:cNvPr id="6" name="TextBox 6"/>
          <p:cNvSpPr txBox="1"/>
          <p:nvPr/>
        </p:nvSpPr>
        <p:spPr>
          <a:xfrm>
            <a:off x="9459397" y="6862100"/>
            <a:ext cx="7961905" cy="1292662"/>
          </a:xfrm>
          <a:prstGeom prst="rect">
            <a:avLst/>
          </a:prstGeom>
        </p:spPr>
        <p:txBody>
          <a:bodyPr wrap="square" lIns="0" tIns="0" rIns="0" bIns="0" rtlCol="0" anchor="t">
            <a:spAutoFit/>
          </a:bodyPr>
          <a:lstStyle/>
          <a:p>
            <a:pPr algn="just"/>
            <a:r>
              <a:rPr lang="en-US" sz="2800" dirty="0">
                <a:latin typeface="Helios" panose="020B0604020202020204" charset="0"/>
              </a:rPr>
              <a:t>IMS provides the recipients with options to either accept/ reject/ keep the invoice pending, thus enhancing the communication between parties.</a:t>
            </a:r>
          </a:p>
        </p:txBody>
      </p:sp>
      <p:grpSp>
        <p:nvGrpSpPr>
          <p:cNvPr id="7" name="Group 7"/>
          <p:cNvGrpSpPr/>
          <p:nvPr/>
        </p:nvGrpSpPr>
        <p:grpSpPr>
          <a:xfrm>
            <a:off x="26020" y="-1"/>
            <a:ext cx="8170678" cy="10252618"/>
            <a:chOff x="0" y="0"/>
            <a:chExt cx="2478633" cy="2709333"/>
          </a:xfrm>
        </p:grpSpPr>
        <p:sp>
          <p:nvSpPr>
            <p:cNvPr id="8" name="Freeform 8"/>
            <p:cNvSpPr/>
            <p:nvPr/>
          </p:nvSpPr>
          <p:spPr>
            <a:xfrm>
              <a:off x="0" y="0"/>
              <a:ext cx="2478633" cy="2709333"/>
            </a:xfrm>
            <a:custGeom>
              <a:avLst/>
              <a:gdLst/>
              <a:ahLst/>
              <a:cxnLst/>
              <a:rect l="l" t="t" r="r" b="b"/>
              <a:pathLst>
                <a:path w="2478633" h="2709333">
                  <a:moveTo>
                    <a:pt x="0" y="0"/>
                  </a:moveTo>
                  <a:lnTo>
                    <a:pt x="2478633" y="0"/>
                  </a:lnTo>
                  <a:lnTo>
                    <a:pt x="2478633" y="2709333"/>
                  </a:lnTo>
                  <a:lnTo>
                    <a:pt x="0" y="2709333"/>
                  </a:lnTo>
                  <a:close/>
                </a:path>
              </a:pathLst>
            </a:custGeom>
            <a:solidFill>
              <a:srgbClr val="FFFFFF"/>
            </a:solidFill>
          </p:spPr>
          <p:txBody>
            <a:bodyPr/>
            <a:lstStyle/>
            <a:p>
              <a:endParaRPr lang="en-IN"/>
            </a:p>
          </p:txBody>
        </p:sp>
        <p:sp>
          <p:nvSpPr>
            <p:cNvPr id="9" name="TextBox 9"/>
            <p:cNvSpPr txBox="1"/>
            <p:nvPr/>
          </p:nvSpPr>
          <p:spPr>
            <a:xfrm>
              <a:off x="0" y="-38100"/>
              <a:ext cx="2478633" cy="2747433"/>
            </a:xfrm>
            <a:prstGeom prst="rect">
              <a:avLst/>
            </a:prstGeom>
          </p:spPr>
          <p:txBody>
            <a:bodyPr lIns="50800" tIns="50800" rIns="50800" bIns="50800" rtlCol="0" anchor="ctr"/>
            <a:lstStyle/>
            <a:p>
              <a:pPr algn="ctr">
                <a:lnSpc>
                  <a:spcPts val="2100"/>
                </a:lnSpc>
              </a:pPr>
              <a:endParaRPr/>
            </a:p>
          </p:txBody>
        </p:sp>
      </p:grpSp>
      <p:sp>
        <p:nvSpPr>
          <p:cNvPr id="15" name="TextBox 15"/>
          <p:cNvSpPr txBox="1"/>
          <p:nvPr/>
        </p:nvSpPr>
        <p:spPr>
          <a:xfrm>
            <a:off x="9459397" y="1142659"/>
            <a:ext cx="7961903" cy="1348446"/>
          </a:xfrm>
          <a:prstGeom prst="rect">
            <a:avLst/>
          </a:prstGeom>
        </p:spPr>
        <p:txBody>
          <a:bodyPr wrap="square" lIns="0" tIns="0" rIns="0" bIns="0" rtlCol="0" anchor="t">
            <a:spAutoFit/>
          </a:bodyPr>
          <a:lstStyle/>
          <a:p>
            <a:pPr marL="0" lvl="0" indent="0" algn="l">
              <a:lnSpc>
                <a:spcPts val="3639"/>
              </a:lnSpc>
              <a:spcBef>
                <a:spcPct val="0"/>
              </a:spcBef>
            </a:pPr>
            <a:r>
              <a:rPr lang="en-US" sz="2800" dirty="0">
                <a:latin typeface="Helios" panose="020B0604020202020204" charset="0"/>
              </a:rPr>
              <a:t>To streamline the processes of ITC claims for business and help audit transactions more effectively. </a:t>
            </a:r>
            <a:endParaRPr lang="en-US" sz="2800" u="none" dirty="0">
              <a:solidFill>
                <a:srgbClr val="2A2E3A"/>
              </a:solidFill>
              <a:latin typeface="Helios"/>
              <a:ea typeface="Helios"/>
              <a:cs typeface="Helios"/>
              <a:sym typeface="Helios"/>
            </a:endParaRPr>
          </a:p>
        </p:txBody>
      </p:sp>
      <p:sp>
        <p:nvSpPr>
          <p:cNvPr id="20" name="TextBox 23">
            <a:extLst>
              <a:ext uri="{FF2B5EF4-FFF2-40B4-BE49-F238E27FC236}">
                <a16:creationId xmlns:a16="http://schemas.microsoft.com/office/drawing/2014/main" id="{C395CD31-881F-2588-8CF3-E5CD6D1C1731}"/>
              </a:ext>
            </a:extLst>
          </p:cNvPr>
          <p:cNvSpPr txBox="1"/>
          <p:nvPr/>
        </p:nvSpPr>
        <p:spPr>
          <a:xfrm>
            <a:off x="152400" y="9866934"/>
            <a:ext cx="2630913" cy="385683"/>
          </a:xfrm>
          <a:prstGeom prst="rect">
            <a:avLst/>
          </a:prstGeom>
        </p:spPr>
        <p:txBody>
          <a:bodyPr wrap="square" lIns="0" tIns="0" rIns="0" bIns="0" rtlCol="0" anchor="t">
            <a:spAutoFit/>
          </a:bodyPr>
          <a:lstStyle/>
          <a:p>
            <a:pPr marL="0" lvl="0" indent="0" algn="l">
              <a:lnSpc>
                <a:spcPts val="3639"/>
              </a:lnSpc>
              <a:spcBef>
                <a:spcPct val="0"/>
              </a:spcBef>
            </a:pPr>
            <a:r>
              <a:rPr lang="en-US" sz="1400" b="1" dirty="0">
                <a:solidFill>
                  <a:srgbClr val="2A2E3A"/>
                </a:solidFill>
                <a:latin typeface="Helios"/>
                <a:ea typeface="Helios"/>
                <a:cs typeface="Helios"/>
                <a:sym typeface="Helios"/>
              </a:rPr>
              <a:t>S VENKATRAM &amp; CO LLP</a:t>
            </a:r>
            <a:endParaRPr lang="en-US" sz="1400" b="1" u="none" dirty="0">
              <a:solidFill>
                <a:srgbClr val="2A2E3A"/>
              </a:solidFill>
              <a:latin typeface="Helios"/>
              <a:ea typeface="Helios"/>
              <a:cs typeface="Helios"/>
              <a:sym typeface="Helios"/>
            </a:endParaRPr>
          </a:p>
        </p:txBody>
      </p:sp>
      <p:sp>
        <p:nvSpPr>
          <p:cNvPr id="21" name="TextBox 23">
            <a:extLst>
              <a:ext uri="{FF2B5EF4-FFF2-40B4-BE49-F238E27FC236}">
                <a16:creationId xmlns:a16="http://schemas.microsoft.com/office/drawing/2014/main" id="{CA2AE377-EE8F-5E75-D3DF-58919702C951}"/>
              </a:ext>
            </a:extLst>
          </p:cNvPr>
          <p:cNvSpPr txBox="1"/>
          <p:nvPr/>
        </p:nvSpPr>
        <p:spPr>
          <a:xfrm>
            <a:off x="15448543" y="9866933"/>
            <a:ext cx="2630913" cy="396904"/>
          </a:xfrm>
          <a:prstGeom prst="rect">
            <a:avLst/>
          </a:prstGeom>
        </p:spPr>
        <p:txBody>
          <a:bodyPr wrap="square" lIns="0" tIns="0" rIns="0" bIns="0" rtlCol="0" anchor="t">
            <a:spAutoFit/>
          </a:bodyPr>
          <a:lstStyle/>
          <a:p>
            <a:pPr marL="0" lvl="0" indent="0" algn="r">
              <a:lnSpc>
                <a:spcPts val="3639"/>
              </a:lnSpc>
              <a:spcBef>
                <a:spcPct val="0"/>
              </a:spcBef>
            </a:pPr>
            <a:r>
              <a:rPr lang="en-US" b="1" u="none" dirty="0">
                <a:solidFill>
                  <a:srgbClr val="2A2E3A"/>
                </a:solidFill>
                <a:latin typeface="Helios"/>
                <a:ea typeface="Helios"/>
                <a:cs typeface="Helios"/>
                <a:sym typeface="Helios"/>
              </a:rPr>
              <a:t>7</a:t>
            </a:r>
          </a:p>
        </p:txBody>
      </p:sp>
      <p:sp>
        <p:nvSpPr>
          <p:cNvPr id="26" name="Freeform 2">
            <a:extLst>
              <a:ext uri="{FF2B5EF4-FFF2-40B4-BE49-F238E27FC236}">
                <a16:creationId xmlns:a16="http://schemas.microsoft.com/office/drawing/2014/main" id="{E964D289-B550-61C3-7D86-68491DA55E0D}"/>
              </a:ext>
            </a:extLst>
          </p:cNvPr>
          <p:cNvSpPr/>
          <p:nvPr/>
        </p:nvSpPr>
        <p:spPr>
          <a:xfrm>
            <a:off x="8187569" y="3669990"/>
            <a:ext cx="810796" cy="1621594"/>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l="-100000"/>
            </a:stretch>
          </a:blipFill>
        </p:spPr>
        <p:txBody>
          <a:bodyPr/>
          <a:lstStyle/>
          <a:p>
            <a:endParaRPr lang="en-IN" dirty="0"/>
          </a:p>
        </p:txBody>
      </p:sp>
      <p:sp>
        <p:nvSpPr>
          <p:cNvPr id="3" name="Freeform 2">
            <a:extLst>
              <a:ext uri="{FF2B5EF4-FFF2-40B4-BE49-F238E27FC236}">
                <a16:creationId xmlns:a16="http://schemas.microsoft.com/office/drawing/2014/main" id="{BC632988-DDBD-1A62-9532-4D9C0174B0D1}"/>
              </a:ext>
            </a:extLst>
          </p:cNvPr>
          <p:cNvSpPr/>
          <p:nvPr/>
        </p:nvSpPr>
        <p:spPr>
          <a:xfrm>
            <a:off x="8196698" y="6697634"/>
            <a:ext cx="810797" cy="1621594"/>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l="-100000"/>
            </a:stretch>
          </a:blipFill>
        </p:spPr>
        <p:txBody>
          <a:bodyPr/>
          <a:lstStyle/>
          <a:p>
            <a:endParaRPr lang="en-IN"/>
          </a:p>
        </p:txBody>
      </p:sp>
      <p:sp>
        <p:nvSpPr>
          <p:cNvPr id="22" name="TextBox 11">
            <a:extLst>
              <a:ext uri="{FF2B5EF4-FFF2-40B4-BE49-F238E27FC236}">
                <a16:creationId xmlns:a16="http://schemas.microsoft.com/office/drawing/2014/main" id="{09380134-5AFD-455B-C894-98A9C595052D}"/>
              </a:ext>
            </a:extLst>
          </p:cNvPr>
          <p:cNvSpPr txBox="1"/>
          <p:nvPr/>
        </p:nvSpPr>
        <p:spPr>
          <a:xfrm>
            <a:off x="1212921" y="1424352"/>
            <a:ext cx="6046074" cy="677108"/>
          </a:xfrm>
          <a:prstGeom prst="rect">
            <a:avLst/>
          </a:prstGeom>
        </p:spPr>
        <p:txBody>
          <a:bodyPr wrap="square" lIns="0" tIns="0" rIns="0" bIns="0" rtlCol="0" anchor="t">
            <a:spAutoFit/>
          </a:bodyPr>
          <a:lstStyle/>
          <a:p>
            <a:pPr algn="just"/>
            <a:r>
              <a:rPr lang="en-US" sz="4400" b="1" dirty="0">
                <a:solidFill>
                  <a:srgbClr val="718BAB"/>
                </a:solidFill>
                <a:latin typeface="Klein Bold"/>
                <a:ea typeface="Klein Bold"/>
                <a:cs typeface="Klein Bold"/>
                <a:sym typeface="Klein Bold"/>
              </a:rPr>
              <a:t>Object and purpose</a:t>
            </a:r>
          </a:p>
        </p:txBody>
      </p:sp>
      <p:sp>
        <p:nvSpPr>
          <p:cNvPr id="24" name="TextBox 11">
            <a:extLst>
              <a:ext uri="{FF2B5EF4-FFF2-40B4-BE49-F238E27FC236}">
                <a16:creationId xmlns:a16="http://schemas.microsoft.com/office/drawing/2014/main" id="{63336637-52F5-8B28-69FF-80E85B092EE2}"/>
              </a:ext>
            </a:extLst>
          </p:cNvPr>
          <p:cNvSpPr txBox="1"/>
          <p:nvPr/>
        </p:nvSpPr>
        <p:spPr>
          <a:xfrm>
            <a:off x="1212921" y="3807488"/>
            <a:ext cx="6046074" cy="1354217"/>
          </a:xfrm>
          <a:prstGeom prst="rect">
            <a:avLst/>
          </a:prstGeom>
        </p:spPr>
        <p:txBody>
          <a:bodyPr wrap="square" lIns="0" tIns="0" rIns="0" bIns="0" rtlCol="0" anchor="t">
            <a:spAutoFit/>
          </a:bodyPr>
          <a:lstStyle/>
          <a:p>
            <a:pPr algn="just"/>
            <a:r>
              <a:rPr lang="en-US" sz="4400" b="1" dirty="0">
                <a:solidFill>
                  <a:srgbClr val="718BAB"/>
                </a:solidFill>
                <a:latin typeface="Klein Bold"/>
                <a:ea typeface="Klein Bold"/>
                <a:cs typeface="Klein Bold"/>
                <a:sym typeface="Klein Bold"/>
              </a:rPr>
              <a:t>Consolidation of all invoices</a:t>
            </a:r>
          </a:p>
        </p:txBody>
      </p:sp>
      <p:sp>
        <p:nvSpPr>
          <p:cNvPr id="28" name="TextBox 27">
            <a:extLst>
              <a:ext uri="{FF2B5EF4-FFF2-40B4-BE49-F238E27FC236}">
                <a16:creationId xmlns:a16="http://schemas.microsoft.com/office/drawing/2014/main" id="{85C54EF3-F7C5-8E65-1950-672F24E53FEF}"/>
              </a:ext>
            </a:extLst>
          </p:cNvPr>
          <p:cNvSpPr txBox="1"/>
          <p:nvPr/>
        </p:nvSpPr>
        <p:spPr>
          <a:xfrm>
            <a:off x="9459397" y="3572846"/>
            <a:ext cx="7961904" cy="1815882"/>
          </a:xfrm>
          <a:prstGeom prst="rect">
            <a:avLst/>
          </a:prstGeom>
          <a:noFill/>
        </p:spPr>
        <p:txBody>
          <a:bodyPr wrap="square">
            <a:spAutoFit/>
          </a:bodyPr>
          <a:lstStyle/>
          <a:p>
            <a:r>
              <a:rPr lang="en-US" sz="2800" dirty="0">
                <a:latin typeface="Helios" panose="020B0604020202020204" charset="0"/>
              </a:rPr>
              <a:t>All the saved or filed original invoices/records and their amendments by suppliers through GSTR1/1A/IFF will be available to the recipient for taking actions in IMS. </a:t>
            </a:r>
            <a:endParaRPr lang="en-IN" sz="2800" dirty="0">
              <a:latin typeface="Helios" panose="020B0604020202020204" charset="0"/>
            </a:endParaRPr>
          </a:p>
        </p:txBody>
      </p:sp>
      <p:sp>
        <p:nvSpPr>
          <p:cNvPr id="30" name="TextBox 11">
            <a:extLst>
              <a:ext uri="{FF2B5EF4-FFF2-40B4-BE49-F238E27FC236}">
                <a16:creationId xmlns:a16="http://schemas.microsoft.com/office/drawing/2014/main" id="{4795BC33-F622-295A-DBCE-98FEF5C791E1}"/>
              </a:ext>
            </a:extLst>
          </p:cNvPr>
          <p:cNvSpPr txBox="1"/>
          <p:nvPr/>
        </p:nvSpPr>
        <p:spPr>
          <a:xfrm>
            <a:off x="1212921" y="6154214"/>
            <a:ext cx="6046074" cy="2708434"/>
          </a:xfrm>
          <a:prstGeom prst="rect">
            <a:avLst/>
          </a:prstGeom>
        </p:spPr>
        <p:txBody>
          <a:bodyPr wrap="square" lIns="0" tIns="0" rIns="0" bIns="0" rtlCol="0" anchor="t">
            <a:spAutoFit/>
          </a:bodyPr>
          <a:lstStyle/>
          <a:p>
            <a:pPr algn="just"/>
            <a:r>
              <a:rPr lang="en-US" sz="4400" b="1" dirty="0">
                <a:solidFill>
                  <a:srgbClr val="718BAB"/>
                </a:solidFill>
                <a:latin typeface="Klein Bold"/>
                <a:ea typeface="Klein Bold"/>
                <a:cs typeface="Klein Bold"/>
                <a:sym typeface="Klein Bold"/>
              </a:rPr>
              <a:t>Improved communication between suppliers and recipients</a:t>
            </a:r>
          </a:p>
        </p:txBody>
      </p:sp>
    </p:spTree>
    <p:extLst>
      <p:ext uri="{BB962C8B-B14F-4D97-AF65-F5344CB8AC3E}">
        <p14:creationId xmlns:p14="http://schemas.microsoft.com/office/powerpoint/2010/main" val="36538823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sp>
        <p:nvSpPr>
          <p:cNvPr id="2" name="Freeform 2"/>
          <p:cNvSpPr/>
          <p:nvPr/>
        </p:nvSpPr>
        <p:spPr>
          <a:xfrm>
            <a:off x="7376772" y="952109"/>
            <a:ext cx="1621594" cy="1621594"/>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IN"/>
          </a:p>
        </p:txBody>
      </p:sp>
      <p:sp>
        <p:nvSpPr>
          <p:cNvPr id="6" name="TextBox 6"/>
          <p:cNvSpPr txBox="1"/>
          <p:nvPr/>
        </p:nvSpPr>
        <p:spPr>
          <a:xfrm>
            <a:off x="9459397" y="6729992"/>
            <a:ext cx="7961905" cy="2154436"/>
          </a:xfrm>
          <a:prstGeom prst="rect">
            <a:avLst/>
          </a:prstGeom>
        </p:spPr>
        <p:txBody>
          <a:bodyPr wrap="square" lIns="0" tIns="0" rIns="0" bIns="0" rtlCol="0" anchor="t">
            <a:spAutoFit/>
          </a:bodyPr>
          <a:lstStyle/>
          <a:p>
            <a:pPr algn="just"/>
            <a:r>
              <a:rPr lang="en-US" sz="2800" dirty="0">
                <a:latin typeface="Helios" panose="020B0604020202020204" charset="0"/>
              </a:rPr>
              <a:t>However, the documents where ITC is not eligible either due to (a) POS rule or, (b) Section 16(4) of the CGST Act, will not appear on IMS and will directly go to ‘ITC Not Available’ section of GSTR- 2 B</a:t>
            </a:r>
          </a:p>
        </p:txBody>
      </p:sp>
      <p:grpSp>
        <p:nvGrpSpPr>
          <p:cNvPr id="7" name="Group 7"/>
          <p:cNvGrpSpPr/>
          <p:nvPr/>
        </p:nvGrpSpPr>
        <p:grpSpPr>
          <a:xfrm>
            <a:off x="26020" y="-1"/>
            <a:ext cx="8170678" cy="10252618"/>
            <a:chOff x="0" y="0"/>
            <a:chExt cx="2478633" cy="2709333"/>
          </a:xfrm>
        </p:grpSpPr>
        <p:sp>
          <p:nvSpPr>
            <p:cNvPr id="8" name="Freeform 8"/>
            <p:cNvSpPr/>
            <p:nvPr/>
          </p:nvSpPr>
          <p:spPr>
            <a:xfrm>
              <a:off x="0" y="0"/>
              <a:ext cx="2478633" cy="2709333"/>
            </a:xfrm>
            <a:custGeom>
              <a:avLst/>
              <a:gdLst/>
              <a:ahLst/>
              <a:cxnLst/>
              <a:rect l="l" t="t" r="r" b="b"/>
              <a:pathLst>
                <a:path w="2478633" h="2709333">
                  <a:moveTo>
                    <a:pt x="0" y="0"/>
                  </a:moveTo>
                  <a:lnTo>
                    <a:pt x="2478633" y="0"/>
                  </a:lnTo>
                  <a:lnTo>
                    <a:pt x="2478633" y="2709333"/>
                  </a:lnTo>
                  <a:lnTo>
                    <a:pt x="0" y="2709333"/>
                  </a:lnTo>
                  <a:close/>
                </a:path>
              </a:pathLst>
            </a:custGeom>
            <a:solidFill>
              <a:srgbClr val="FFFFFF"/>
            </a:solidFill>
          </p:spPr>
          <p:txBody>
            <a:bodyPr/>
            <a:lstStyle/>
            <a:p>
              <a:endParaRPr lang="en-IN"/>
            </a:p>
          </p:txBody>
        </p:sp>
        <p:sp>
          <p:nvSpPr>
            <p:cNvPr id="9" name="TextBox 9"/>
            <p:cNvSpPr txBox="1"/>
            <p:nvPr/>
          </p:nvSpPr>
          <p:spPr>
            <a:xfrm>
              <a:off x="0" y="-38100"/>
              <a:ext cx="2478633" cy="2747433"/>
            </a:xfrm>
            <a:prstGeom prst="rect">
              <a:avLst/>
            </a:prstGeom>
          </p:spPr>
          <p:txBody>
            <a:bodyPr lIns="50800" tIns="50800" rIns="50800" bIns="50800" rtlCol="0" anchor="ctr"/>
            <a:lstStyle/>
            <a:p>
              <a:pPr algn="ctr">
                <a:lnSpc>
                  <a:spcPts val="2100"/>
                </a:lnSpc>
              </a:pPr>
              <a:endParaRPr/>
            </a:p>
          </p:txBody>
        </p:sp>
      </p:grpSp>
      <p:sp>
        <p:nvSpPr>
          <p:cNvPr id="15" name="TextBox 15"/>
          <p:cNvSpPr txBox="1"/>
          <p:nvPr/>
        </p:nvSpPr>
        <p:spPr>
          <a:xfrm>
            <a:off x="9459397" y="1142659"/>
            <a:ext cx="7961903" cy="1348446"/>
          </a:xfrm>
          <a:prstGeom prst="rect">
            <a:avLst/>
          </a:prstGeom>
        </p:spPr>
        <p:txBody>
          <a:bodyPr wrap="square" lIns="0" tIns="0" rIns="0" bIns="0" rtlCol="0" anchor="t">
            <a:spAutoFit/>
          </a:bodyPr>
          <a:lstStyle/>
          <a:p>
            <a:pPr marL="0" lvl="0" indent="0" algn="l">
              <a:lnSpc>
                <a:spcPts val="3639"/>
              </a:lnSpc>
              <a:spcBef>
                <a:spcPct val="0"/>
              </a:spcBef>
            </a:pPr>
            <a:r>
              <a:rPr lang="en-US" sz="2800" dirty="0">
                <a:latin typeface="Helios" panose="020B0604020202020204" charset="0"/>
              </a:rPr>
              <a:t>IMS can be accessed through this path on GST Portal : Dashboard &gt; Services &gt; Returns &gt; Invoice Management System (IMS) Dashboard.</a:t>
            </a:r>
            <a:endParaRPr lang="en-US" sz="2800" u="none" dirty="0">
              <a:solidFill>
                <a:srgbClr val="2A2E3A"/>
              </a:solidFill>
              <a:latin typeface="Helios"/>
              <a:ea typeface="Helios"/>
              <a:cs typeface="Helios"/>
              <a:sym typeface="Helios"/>
            </a:endParaRPr>
          </a:p>
        </p:txBody>
      </p:sp>
      <p:sp>
        <p:nvSpPr>
          <p:cNvPr id="20" name="TextBox 23">
            <a:extLst>
              <a:ext uri="{FF2B5EF4-FFF2-40B4-BE49-F238E27FC236}">
                <a16:creationId xmlns:a16="http://schemas.microsoft.com/office/drawing/2014/main" id="{C395CD31-881F-2588-8CF3-E5CD6D1C1731}"/>
              </a:ext>
            </a:extLst>
          </p:cNvPr>
          <p:cNvSpPr txBox="1"/>
          <p:nvPr/>
        </p:nvSpPr>
        <p:spPr>
          <a:xfrm>
            <a:off x="152400" y="9866934"/>
            <a:ext cx="2630913" cy="385683"/>
          </a:xfrm>
          <a:prstGeom prst="rect">
            <a:avLst/>
          </a:prstGeom>
        </p:spPr>
        <p:txBody>
          <a:bodyPr wrap="square" lIns="0" tIns="0" rIns="0" bIns="0" rtlCol="0" anchor="t">
            <a:spAutoFit/>
          </a:bodyPr>
          <a:lstStyle/>
          <a:p>
            <a:pPr marL="0" lvl="0" indent="0" algn="l">
              <a:lnSpc>
                <a:spcPts val="3639"/>
              </a:lnSpc>
              <a:spcBef>
                <a:spcPct val="0"/>
              </a:spcBef>
            </a:pPr>
            <a:r>
              <a:rPr lang="en-US" sz="1400" b="1" dirty="0">
                <a:solidFill>
                  <a:srgbClr val="2A2E3A"/>
                </a:solidFill>
                <a:latin typeface="Helios"/>
                <a:ea typeface="Helios"/>
                <a:cs typeface="Helios"/>
                <a:sym typeface="Helios"/>
              </a:rPr>
              <a:t>S VENKATRAM &amp; CO LLP</a:t>
            </a:r>
            <a:endParaRPr lang="en-US" sz="1400" b="1" u="none" dirty="0">
              <a:solidFill>
                <a:srgbClr val="2A2E3A"/>
              </a:solidFill>
              <a:latin typeface="Helios"/>
              <a:ea typeface="Helios"/>
              <a:cs typeface="Helios"/>
              <a:sym typeface="Helios"/>
            </a:endParaRPr>
          </a:p>
        </p:txBody>
      </p:sp>
      <p:sp>
        <p:nvSpPr>
          <p:cNvPr id="21" name="TextBox 23">
            <a:extLst>
              <a:ext uri="{FF2B5EF4-FFF2-40B4-BE49-F238E27FC236}">
                <a16:creationId xmlns:a16="http://schemas.microsoft.com/office/drawing/2014/main" id="{CA2AE377-EE8F-5E75-D3DF-58919702C951}"/>
              </a:ext>
            </a:extLst>
          </p:cNvPr>
          <p:cNvSpPr txBox="1"/>
          <p:nvPr/>
        </p:nvSpPr>
        <p:spPr>
          <a:xfrm>
            <a:off x="15448543" y="9866933"/>
            <a:ext cx="2630913" cy="396904"/>
          </a:xfrm>
          <a:prstGeom prst="rect">
            <a:avLst/>
          </a:prstGeom>
        </p:spPr>
        <p:txBody>
          <a:bodyPr wrap="square" lIns="0" tIns="0" rIns="0" bIns="0" rtlCol="0" anchor="t">
            <a:spAutoFit/>
          </a:bodyPr>
          <a:lstStyle/>
          <a:p>
            <a:pPr marL="0" lvl="0" indent="0" algn="r">
              <a:lnSpc>
                <a:spcPts val="3639"/>
              </a:lnSpc>
              <a:spcBef>
                <a:spcPct val="0"/>
              </a:spcBef>
            </a:pPr>
            <a:r>
              <a:rPr lang="en-US" b="1" u="none" dirty="0">
                <a:solidFill>
                  <a:srgbClr val="2A2E3A"/>
                </a:solidFill>
                <a:latin typeface="Helios"/>
                <a:ea typeface="Helios"/>
                <a:cs typeface="Helios"/>
                <a:sym typeface="Helios"/>
              </a:rPr>
              <a:t>8</a:t>
            </a:r>
          </a:p>
        </p:txBody>
      </p:sp>
      <p:sp>
        <p:nvSpPr>
          <p:cNvPr id="26" name="Freeform 2">
            <a:extLst>
              <a:ext uri="{FF2B5EF4-FFF2-40B4-BE49-F238E27FC236}">
                <a16:creationId xmlns:a16="http://schemas.microsoft.com/office/drawing/2014/main" id="{E964D289-B550-61C3-7D86-68491DA55E0D}"/>
              </a:ext>
            </a:extLst>
          </p:cNvPr>
          <p:cNvSpPr/>
          <p:nvPr/>
        </p:nvSpPr>
        <p:spPr>
          <a:xfrm>
            <a:off x="8196698" y="3888661"/>
            <a:ext cx="810796" cy="1621594"/>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l="-100000"/>
            </a:stretch>
          </a:blipFill>
        </p:spPr>
        <p:txBody>
          <a:bodyPr/>
          <a:lstStyle/>
          <a:p>
            <a:endParaRPr lang="en-IN" dirty="0"/>
          </a:p>
        </p:txBody>
      </p:sp>
      <p:sp>
        <p:nvSpPr>
          <p:cNvPr id="3" name="Freeform 2">
            <a:extLst>
              <a:ext uri="{FF2B5EF4-FFF2-40B4-BE49-F238E27FC236}">
                <a16:creationId xmlns:a16="http://schemas.microsoft.com/office/drawing/2014/main" id="{BC632988-DDBD-1A62-9532-4D9C0174B0D1}"/>
              </a:ext>
            </a:extLst>
          </p:cNvPr>
          <p:cNvSpPr/>
          <p:nvPr/>
        </p:nvSpPr>
        <p:spPr>
          <a:xfrm>
            <a:off x="8187569" y="6812775"/>
            <a:ext cx="810797" cy="1621594"/>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l="-100000"/>
            </a:stretch>
          </a:blipFill>
        </p:spPr>
        <p:txBody>
          <a:bodyPr/>
          <a:lstStyle/>
          <a:p>
            <a:endParaRPr lang="en-IN"/>
          </a:p>
        </p:txBody>
      </p:sp>
      <p:sp>
        <p:nvSpPr>
          <p:cNvPr id="22" name="TextBox 11">
            <a:extLst>
              <a:ext uri="{FF2B5EF4-FFF2-40B4-BE49-F238E27FC236}">
                <a16:creationId xmlns:a16="http://schemas.microsoft.com/office/drawing/2014/main" id="{09380134-5AFD-455B-C894-98A9C595052D}"/>
              </a:ext>
            </a:extLst>
          </p:cNvPr>
          <p:cNvSpPr txBox="1"/>
          <p:nvPr/>
        </p:nvSpPr>
        <p:spPr>
          <a:xfrm>
            <a:off x="1212921" y="1424352"/>
            <a:ext cx="6046074" cy="677108"/>
          </a:xfrm>
          <a:prstGeom prst="rect">
            <a:avLst/>
          </a:prstGeom>
        </p:spPr>
        <p:txBody>
          <a:bodyPr wrap="square" lIns="0" tIns="0" rIns="0" bIns="0" rtlCol="0" anchor="t">
            <a:spAutoFit/>
          </a:bodyPr>
          <a:lstStyle/>
          <a:p>
            <a:pPr algn="just"/>
            <a:r>
              <a:rPr lang="en-US" sz="4400" b="1" dirty="0">
                <a:solidFill>
                  <a:srgbClr val="718BAB"/>
                </a:solidFill>
                <a:latin typeface="Klein Bold"/>
                <a:ea typeface="Klein Bold"/>
                <a:cs typeface="Klein Bold"/>
                <a:sym typeface="Klein Bold"/>
              </a:rPr>
              <a:t>Path to Access</a:t>
            </a:r>
          </a:p>
        </p:txBody>
      </p:sp>
      <p:sp>
        <p:nvSpPr>
          <p:cNvPr id="24" name="TextBox 11">
            <a:extLst>
              <a:ext uri="{FF2B5EF4-FFF2-40B4-BE49-F238E27FC236}">
                <a16:creationId xmlns:a16="http://schemas.microsoft.com/office/drawing/2014/main" id="{63336637-52F5-8B28-69FF-80E85B092EE2}"/>
              </a:ext>
            </a:extLst>
          </p:cNvPr>
          <p:cNvSpPr txBox="1"/>
          <p:nvPr/>
        </p:nvSpPr>
        <p:spPr>
          <a:xfrm>
            <a:off x="1212921" y="3683796"/>
            <a:ext cx="6046074" cy="2031325"/>
          </a:xfrm>
          <a:prstGeom prst="rect">
            <a:avLst/>
          </a:prstGeom>
        </p:spPr>
        <p:txBody>
          <a:bodyPr wrap="square" lIns="0" tIns="0" rIns="0" bIns="0" rtlCol="0" anchor="t">
            <a:spAutoFit/>
          </a:bodyPr>
          <a:lstStyle/>
          <a:p>
            <a:pPr algn="just"/>
            <a:r>
              <a:rPr lang="en-US" sz="4400" b="1" dirty="0">
                <a:solidFill>
                  <a:srgbClr val="718BAB"/>
                </a:solidFill>
                <a:latin typeface="Klein Bold"/>
                <a:ea typeface="Klein Bold"/>
                <a:cs typeface="Klein Bold"/>
                <a:sym typeface="Klein Bold"/>
              </a:rPr>
              <a:t>Records available in IMS for taking an action</a:t>
            </a:r>
          </a:p>
        </p:txBody>
      </p:sp>
      <p:sp>
        <p:nvSpPr>
          <p:cNvPr id="28" name="TextBox 27">
            <a:extLst>
              <a:ext uri="{FF2B5EF4-FFF2-40B4-BE49-F238E27FC236}">
                <a16:creationId xmlns:a16="http://schemas.microsoft.com/office/drawing/2014/main" id="{85C54EF3-F7C5-8E65-1950-672F24E53FEF}"/>
              </a:ext>
            </a:extLst>
          </p:cNvPr>
          <p:cNvSpPr txBox="1"/>
          <p:nvPr/>
        </p:nvSpPr>
        <p:spPr>
          <a:xfrm>
            <a:off x="9459397" y="3702607"/>
            <a:ext cx="7961904" cy="1815882"/>
          </a:xfrm>
          <a:prstGeom prst="rect">
            <a:avLst/>
          </a:prstGeom>
          <a:noFill/>
        </p:spPr>
        <p:txBody>
          <a:bodyPr wrap="square">
            <a:spAutoFit/>
          </a:bodyPr>
          <a:lstStyle/>
          <a:p>
            <a:r>
              <a:rPr lang="en-US" sz="2800" dirty="0">
                <a:latin typeface="Helios" panose="020B0604020202020204" charset="0"/>
              </a:rPr>
              <a:t>All the saved or filed original invoices/records and their amendments by suppliers through GSTR1/1A/IFF will be available to the recipient for taking actions in IMS. </a:t>
            </a:r>
            <a:endParaRPr lang="en-IN" sz="2800" dirty="0">
              <a:latin typeface="Helios" panose="020B0604020202020204" charset="0"/>
            </a:endParaRPr>
          </a:p>
        </p:txBody>
      </p:sp>
      <p:sp>
        <p:nvSpPr>
          <p:cNvPr id="30" name="TextBox 11">
            <a:extLst>
              <a:ext uri="{FF2B5EF4-FFF2-40B4-BE49-F238E27FC236}">
                <a16:creationId xmlns:a16="http://schemas.microsoft.com/office/drawing/2014/main" id="{4795BC33-F622-295A-DBCE-98FEF5C791E1}"/>
              </a:ext>
            </a:extLst>
          </p:cNvPr>
          <p:cNvSpPr txBox="1"/>
          <p:nvPr/>
        </p:nvSpPr>
        <p:spPr>
          <a:xfrm>
            <a:off x="1088322" y="6946464"/>
            <a:ext cx="6046074" cy="1354217"/>
          </a:xfrm>
          <a:prstGeom prst="rect">
            <a:avLst/>
          </a:prstGeom>
        </p:spPr>
        <p:txBody>
          <a:bodyPr wrap="square" lIns="0" tIns="0" rIns="0" bIns="0" rtlCol="0" anchor="t">
            <a:spAutoFit/>
          </a:bodyPr>
          <a:lstStyle/>
          <a:p>
            <a:pPr algn="just"/>
            <a:r>
              <a:rPr lang="en-US" sz="4400" b="1" dirty="0">
                <a:solidFill>
                  <a:srgbClr val="718BAB"/>
                </a:solidFill>
                <a:latin typeface="Klein Bold"/>
                <a:ea typeface="Klein Bold"/>
                <a:cs typeface="Klein Bold"/>
                <a:sym typeface="Klein Bold"/>
              </a:rPr>
              <a:t>Records not be available in IMS</a:t>
            </a:r>
          </a:p>
        </p:txBody>
      </p:sp>
    </p:spTree>
    <p:extLst>
      <p:ext uri="{BB962C8B-B14F-4D97-AF65-F5344CB8AC3E}">
        <p14:creationId xmlns:p14="http://schemas.microsoft.com/office/powerpoint/2010/main" val="14913441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sp>
        <p:nvSpPr>
          <p:cNvPr id="2" name="Freeform 2"/>
          <p:cNvSpPr/>
          <p:nvPr/>
        </p:nvSpPr>
        <p:spPr>
          <a:xfrm>
            <a:off x="7405517" y="1043835"/>
            <a:ext cx="1621594" cy="1621594"/>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IN"/>
          </a:p>
        </p:txBody>
      </p:sp>
      <p:sp>
        <p:nvSpPr>
          <p:cNvPr id="6" name="TextBox 6"/>
          <p:cNvSpPr txBox="1"/>
          <p:nvPr/>
        </p:nvSpPr>
        <p:spPr>
          <a:xfrm>
            <a:off x="9753601" y="1078218"/>
            <a:ext cx="7696200" cy="1723549"/>
          </a:xfrm>
          <a:prstGeom prst="rect">
            <a:avLst/>
          </a:prstGeom>
        </p:spPr>
        <p:txBody>
          <a:bodyPr wrap="square" lIns="0" tIns="0" rIns="0" bIns="0" rtlCol="0" anchor="t">
            <a:spAutoFit/>
          </a:bodyPr>
          <a:lstStyle/>
          <a:p>
            <a:pPr algn="just"/>
            <a:r>
              <a:rPr lang="en-US" sz="2800" dirty="0">
                <a:latin typeface="Helios" panose="020B0604020202020204" charset="0"/>
              </a:rPr>
              <a:t>Such records will be removed from IMS on filing of GSTR-3B for that period. Only the pending record and the invoices/records belongs to future tax period shall remain in IMS. </a:t>
            </a:r>
          </a:p>
        </p:txBody>
      </p:sp>
      <p:grpSp>
        <p:nvGrpSpPr>
          <p:cNvPr id="7" name="Group 7"/>
          <p:cNvGrpSpPr/>
          <p:nvPr/>
        </p:nvGrpSpPr>
        <p:grpSpPr>
          <a:xfrm>
            <a:off x="-8" y="-1"/>
            <a:ext cx="8170678" cy="10252618"/>
            <a:chOff x="0" y="0"/>
            <a:chExt cx="2478633" cy="2709333"/>
          </a:xfrm>
        </p:grpSpPr>
        <p:sp>
          <p:nvSpPr>
            <p:cNvPr id="8" name="Freeform 8"/>
            <p:cNvSpPr/>
            <p:nvPr/>
          </p:nvSpPr>
          <p:spPr>
            <a:xfrm>
              <a:off x="0" y="0"/>
              <a:ext cx="2478633" cy="2709333"/>
            </a:xfrm>
            <a:custGeom>
              <a:avLst/>
              <a:gdLst/>
              <a:ahLst/>
              <a:cxnLst/>
              <a:rect l="l" t="t" r="r" b="b"/>
              <a:pathLst>
                <a:path w="2478633" h="2709333">
                  <a:moveTo>
                    <a:pt x="0" y="0"/>
                  </a:moveTo>
                  <a:lnTo>
                    <a:pt x="2478633" y="0"/>
                  </a:lnTo>
                  <a:lnTo>
                    <a:pt x="2478633" y="2709333"/>
                  </a:lnTo>
                  <a:lnTo>
                    <a:pt x="0" y="2709333"/>
                  </a:lnTo>
                  <a:close/>
                </a:path>
              </a:pathLst>
            </a:custGeom>
            <a:solidFill>
              <a:srgbClr val="FFFFFF"/>
            </a:solidFill>
          </p:spPr>
          <p:txBody>
            <a:bodyPr/>
            <a:lstStyle/>
            <a:p>
              <a:endParaRPr lang="en-IN"/>
            </a:p>
          </p:txBody>
        </p:sp>
        <p:sp>
          <p:nvSpPr>
            <p:cNvPr id="9" name="TextBox 9"/>
            <p:cNvSpPr txBox="1"/>
            <p:nvPr/>
          </p:nvSpPr>
          <p:spPr>
            <a:xfrm>
              <a:off x="0" y="-38100"/>
              <a:ext cx="2478633" cy="2747433"/>
            </a:xfrm>
            <a:prstGeom prst="rect">
              <a:avLst/>
            </a:prstGeom>
          </p:spPr>
          <p:txBody>
            <a:bodyPr lIns="50800" tIns="50800" rIns="50800" bIns="50800" rtlCol="0" anchor="ctr"/>
            <a:lstStyle/>
            <a:p>
              <a:pPr algn="ctr">
                <a:lnSpc>
                  <a:spcPts val="2100"/>
                </a:lnSpc>
              </a:pPr>
              <a:endParaRPr/>
            </a:p>
          </p:txBody>
        </p:sp>
      </p:grpSp>
      <p:sp>
        <p:nvSpPr>
          <p:cNvPr id="20" name="TextBox 23">
            <a:extLst>
              <a:ext uri="{FF2B5EF4-FFF2-40B4-BE49-F238E27FC236}">
                <a16:creationId xmlns:a16="http://schemas.microsoft.com/office/drawing/2014/main" id="{C395CD31-881F-2588-8CF3-E5CD6D1C1731}"/>
              </a:ext>
            </a:extLst>
          </p:cNvPr>
          <p:cNvSpPr txBox="1"/>
          <p:nvPr/>
        </p:nvSpPr>
        <p:spPr>
          <a:xfrm>
            <a:off x="152400" y="9866934"/>
            <a:ext cx="2630913" cy="385683"/>
          </a:xfrm>
          <a:prstGeom prst="rect">
            <a:avLst/>
          </a:prstGeom>
        </p:spPr>
        <p:txBody>
          <a:bodyPr wrap="square" lIns="0" tIns="0" rIns="0" bIns="0" rtlCol="0" anchor="t">
            <a:spAutoFit/>
          </a:bodyPr>
          <a:lstStyle/>
          <a:p>
            <a:pPr marL="0" lvl="0" indent="0" algn="l">
              <a:lnSpc>
                <a:spcPts val="3639"/>
              </a:lnSpc>
              <a:spcBef>
                <a:spcPct val="0"/>
              </a:spcBef>
            </a:pPr>
            <a:r>
              <a:rPr lang="en-US" sz="1400" b="1" dirty="0">
                <a:solidFill>
                  <a:srgbClr val="2A2E3A"/>
                </a:solidFill>
                <a:latin typeface="Helios"/>
                <a:ea typeface="Helios"/>
                <a:cs typeface="Helios"/>
                <a:sym typeface="Helios"/>
              </a:rPr>
              <a:t>S VENKATRAM &amp; CO LLP</a:t>
            </a:r>
            <a:endParaRPr lang="en-US" sz="1400" b="1" u="none" dirty="0">
              <a:solidFill>
                <a:srgbClr val="2A2E3A"/>
              </a:solidFill>
              <a:latin typeface="Helios"/>
              <a:ea typeface="Helios"/>
              <a:cs typeface="Helios"/>
              <a:sym typeface="Helios"/>
            </a:endParaRPr>
          </a:p>
        </p:txBody>
      </p:sp>
      <p:sp>
        <p:nvSpPr>
          <p:cNvPr id="21" name="TextBox 23">
            <a:extLst>
              <a:ext uri="{FF2B5EF4-FFF2-40B4-BE49-F238E27FC236}">
                <a16:creationId xmlns:a16="http://schemas.microsoft.com/office/drawing/2014/main" id="{CA2AE377-EE8F-5E75-D3DF-58919702C951}"/>
              </a:ext>
            </a:extLst>
          </p:cNvPr>
          <p:cNvSpPr txBox="1"/>
          <p:nvPr/>
        </p:nvSpPr>
        <p:spPr>
          <a:xfrm>
            <a:off x="15448543" y="9866933"/>
            <a:ext cx="2630913" cy="396904"/>
          </a:xfrm>
          <a:prstGeom prst="rect">
            <a:avLst/>
          </a:prstGeom>
        </p:spPr>
        <p:txBody>
          <a:bodyPr wrap="square" lIns="0" tIns="0" rIns="0" bIns="0" rtlCol="0" anchor="t">
            <a:spAutoFit/>
          </a:bodyPr>
          <a:lstStyle/>
          <a:p>
            <a:pPr marL="0" lvl="0" indent="0" algn="r">
              <a:lnSpc>
                <a:spcPts val="3639"/>
              </a:lnSpc>
              <a:spcBef>
                <a:spcPct val="0"/>
              </a:spcBef>
            </a:pPr>
            <a:r>
              <a:rPr lang="en-US" b="1" dirty="0">
                <a:solidFill>
                  <a:srgbClr val="2A2E3A"/>
                </a:solidFill>
                <a:latin typeface="Helios"/>
                <a:ea typeface="Helios"/>
                <a:cs typeface="Helios"/>
                <a:sym typeface="Helios"/>
              </a:rPr>
              <a:t>9</a:t>
            </a:r>
            <a:endParaRPr lang="en-US" b="1" u="none" dirty="0">
              <a:solidFill>
                <a:srgbClr val="2A2E3A"/>
              </a:solidFill>
              <a:latin typeface="Helios"/>
              <a:ea typeface="Helios"/>
              <a:cs typeface="Helios"/>
              <a:sym typeface="Helios"/>
            </a:endParaRPr>
          </a:p>
        </p:txBody>
      </p:sp>
      <p:sp>
        <p:nvSpPr>
          <p:cNvPr id="26" name="Freeform 2">
            <a:extLst>
              <a:ext uri="{FF2B5EF4-FFF2-40B4-BE49-F238E27FC236}">
                <a16:creationId xmlns:a16="http://schemas.microsoft.com/office/drawing/2014/main" id="{E964D289-B550-61C3-7D86-68491DA55E0D}"/>
              </a:ext>
            </a:extLst>
          </p:cNvPr>
          <p:cNvSpPr/>
          <p:nvPr/>
        </p:nvSpPr>
        <p:spPr>
          <a:xfrm>
            <a:off x="8216314" y="4102282"/>
            <a:ext cx="810796" cy="1621594"/>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l="-100000"/>
            </a:stretch>
          </a:blipFill>
        </p:spPr>
        <p:txBody>
          <a:bodyPr/>
          <a:lstStyle/>
          <a:p>
            <a:endParaRPr lang="en-IN" dirty="0"/>
          </a:p>
        </p:txBody>
      </p:sp>
      <p:sp>
        <p:nvSpPr>
          <p:cNvPr id="3" name="Freeform 2">
            <a:extLst>
              <a:ext uri="{FF2B5EF4-FFF2-40B4-BE49-F238E27FC236}">
                <a16:creationId xmlns:a16="http://schemas.microsoft.com/office/drawing/2014/main" id="{BC632988-DDBD-1A62-9532-4D9C0174B0D1}"/>
              </a:ext>
            </a:extLst>
          </p:cNvPr>
          <p:cNvSpPr/>
          <p:nvPr/>
        </p:nvSpPr>
        <p:spPr>
          <a:xfrm>
            <a:off x="8233041" y="6996413"/>
            <a:ext cx="810797" cy="1621594"/>
          </a:xfrm>
          <a:custGeom>
            <a:avLst/>
            <a:gdLst/>
            <a:ahLst/>
            <a:cxnLst/>
            <a:rect l="l" t="t" r="r" b="b"/>
            <a:pathLst>
              <a:path w="1621594" h="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l="-100000"/>
            </a:stretch>
          </a:blipFill>
        </p:spPr>
        <p:txBody>
          <a:bodyPr/>
          <a:lstStyle/>
          <a:p>
            <a:endParaRPr lang="en-IN"/>
          </a:p>
        </p:txBody>
      </p:sp>
      <p:sp>
        <p:nvSpPr>
          <p:cNvPr id="23" name="TextBox 11">
            <a:extLst>
              <a:ext uri="{FF2B5EF4-FFF2-40B4-BE49-F238E27FC236}">
                <a16:creationId xmlns:a16="http://schemas.microsoft.com/office/drawing/2014/main" id="{815D2AAC-2421-9181-FC29-DB21B17AA477}"/>
              </a:ext>
            </a:extLst>
          </p:cNvPr>
          <p:cNvSpPr txBox="1"/>
          <p:nvPr/>
        </p:nvSpPr>
        <p:spPr>
          <a:xfrm>
            <a:off x="1212921" y="7130101"/>
            <a:ext cx="6046074" cy="1354217"/>
          </a:xfrm>
          <a:prstGeom prst="rect">
            <a:avLst/>
          </a:prstGeom>
        </p:spPr>
        <p:txBody>
          <a:bodyPr wrap="square" lIns="0" tIns="0" rIns="0" bIns="0" rtlCol="0" anchor="t">
            <a:spAutoFit/>
          </a:bodyPr>
          <a:lstStyle/>
          <a:p>
            <a:pPr algn="just"/>
            <a:r>
              <a:rPr lang="en-US" sz="4400" b="1" dirty="0">
                <a:solidFill>
                  <a:srgbClr val="718BAB"/>
                </a:solidFill>
                <a:latin typeface="Klein Bold"/>
                <a:ea typeface="Klein Bold"/>
                <a:cs typeface="Klein Bold"/>
                <a:sym typeface="Klein Bold"/>
              </a:rPr>
              <a:t>Who will have access to IMS functionality? </a:t>
            </a:r>
          </a:p>
        </p:txBody>
      </p:sp>
      <p:sp>
        <p:nvSpPr>
          <p:cNvPr id="24" name="TextBox 11">
            <a:extLst>
              <a:ext uri="{FF2B5EF4-FFF2-40B4-BE49-F238E27FC236}">
                <a16:creationId xmlns:a16="http://schemas.microsoft.com/office/drawing/2014/main" id="{63336637-52F5-8B28-69FF-80E85B092EE2}"/>
              </a:ext>
            </a:extLst>
          </p:cNvPr>
          <p:cNvSpPr txBox="1"/>
          <p:nvPr/>
        </p:nvSpPr>
        <p:spPr>
          <a:xfrm>
            <a:off x="1212921" y="4110645"/>
            <a:ext cx="6046074" cy="2031325"/>
          </a:xfrm>
          <a:prstGeom prst="rect">
            <a:avLst/>
          </a:prstGeom>
        </p:spPr>
        <p:txBody>
          <a:bodyPr wrap="square" lIns="0" tIns="0" rIns="0" bIns="0" rtlCol="0" anchor="t">
            <a:spAutoFit/>
          </a:bodyPr>
          <a:lstStyle/>
          <a:p>
            <a:pPr algn="just"/>
            <a:r>
              <a:rPr lang="en-US" sz="4400" b="1" dirty="0">
                <a:solidFill>
                  <a:srgbClr val="718BAB"/>
                </a:solidFill>
                <a:latin typeface="Klein Bold"/>
                <a:ea typeface="Klein Bold"/>
                <a:cs typeface="Klein Bold"/>
                <a:sym typeface="Klein Bold"/>
              </a:rPr>
              <a:t>When will the documents reflect on IMS?</a:t>
            </a:r>
          </a:p>
        </p:txBody>
      </p:sp>
      <p:sp>
        <p:nvSpPr>
          <p:cNvPr id="28" name="TextBox 27">
            <a:extLst>
              <a:ext uri="{FF2B5EF4-FFF2-40B4-BE49-F238E27FC236}">
                <a16:creationId xmlns:a16="http://schemas.microsoft.com/office/drawing/2014/main" id="{85C54EF3-F7C5-8E65-1950-672F24E53FEF}"/>
              </a:ext>
            </a:extLst>
          </p:cNvPr>
          <p:cNvSpPr txBox="1"/>
          <p:nvPr/>
        </p:nvSpPr>
        <p:spPr>
          <a:xfrm>
            <a:off x="9753601" y="4243422"/>
            <a:ext cx="6324600" cy="1384995"/>
          </a:xfrm>
          <a:prstGeom prst="rect">
            <a:avLst/>
          </a:prstGeom>
          <a:noFill/>
        </p:spPr>
        <p:txBody>
          <a:bodyPr wrap="square">
            <a:spAutoFit/>
          </a:bodyPr>
          <a:lstStyle/>
          <a:p>
            <a:r>
              <a:rPr lang="en-US" sz="2800" dirty="0">
                <a:latin typeface="Helios" panose="020B0604020202020204" charset="0"/>
              </a:rPr>
              <a:t>As soon as they are saved by the supplier in their corresponding GSTR-1/1A/IFF.</a:t>
            </a:r>
            <a:endParaRPr lang="en-IN" sz="2800" dirty="0">
              <a:latin typeface="Helios" panose="020B0604020202020204" charset="0"/>
            </a:endParaRPr>
          </a:p>
        </p:txBody>
      </p:sp>
      <p:sp>
        <p:nvSpPr>
          <p:cNvPr id="4" name="TextBox 11">
            <a:extLst>
              <a:ext uri="{FF2B5EF4-FFF2-40B4-BE49-F238E27FC236}">
                <a16:creationId xmlns:a16="http://schemas.microsoft.com/office/drawing/2014/main" id="{815D2AAC-2421-9181-FC29-DB21B17AA477}"/>
              </a:ext>
            </a:extLst>
          </p:cNvPr>
          <p:cNvSpPr txBox="1"/>
          <p:nvPr/>
        </p:nvSpPr>
        <p:spPr>
          <a:xfrm>
            <a:off x="1212921" y="842418"/>
            <a:ext cx="6046074" cy="2708434"/>
          </a:xfrm>
          <a:prstGeom prst="rect">
            <a:avLst/>
          </a:prstGeom>
        </p:spPr>
        <p:txBody>
          <a:bodyPr wrap="square" lIns="0" tIns="0" rIns="0" bIns="0" rtlCol="0" anchor="t">
            <a:spAutoFit/>
          </a:bodyPr>
          <a:lstStyle/>
          <a:p>
            <a:pPr algn="just"/>
            <a:r>
              <a:rPr lang="en-US" sz="4400" b="1" dirty="0">
                <a:solidFill>
                  <a:srgbClr val="718BAB"/>
                </a:solidFill>
                <a:latin typeface="Klein Bold"/>
                <a:ea typeface="Klein Bold"/>
                <a:cs typeface="Klein Bold"/>
                <a:sym typeface="Klein Bold"/>
              </a:rPr>
              <a:t>Consequence of acceptance or rejection of invoice/ record?</a:t>
            </a:r>
          </a:p>
        </p:txBody>
      </p:sp>
      <p:sp>
        <p:nvSpPr>
          <p:cNvPr id="10" name="TextBox 9">
            <a:extLst>
              <a:ext uri="{FF2B5EF4-FFF2-40B4-BE49-F238E27FC236}">
                <a16:creationId xmlns:a16="http://schemas.microsoft.com/office/drawing/2014/main" id="{12FDEB94-2004-7C0F-2C28-0B608F76C1B9}"/>
              </a:ext>
            </a:extLst>
          </p:cNvPr>
          <p:cNvSpPr txBox="1"/>
          <p:nvPr/>
        </p:nvSpPr>
        <p:spPr>
          <a:xfrm>
            <a:off x="9746166" y="6899268"/>
            <a:ext cx="7696200" cy="1815882"/>
          </a:xfrm>
          <a:prstGeom prst="rect">
            <a:avLst/>
          </a:prstGeom>
          <a:noFill/>
        </p:spPr>
        <p:txBody>
          <a:bodyPr wrap="square">
            <a:spAutoFit/>
          </a:bodyPr>
          <a:lstStyle/>
          <a:p>
            <a:r>
              <a:rPr lang="en-US" sz="2800" dirty="0">
                <a:latin typeface="Helios" panose="020B0604020202020204" charset="0"/>
              </a:rPr>
              <a:t>Taxpayers registered as normal taxpayers (including SEZ unit/Developer) and casual taxpayers will be able to access IMS functionality. </a:t>
            </a:r>
            <a:endParaRPr lang="en-IN" sz="2800" dirty="0">
              <a:latin typeface="Helios" panose="020B0604020202020204" charset="0"/>
            </a:endParaRPr>
          </a:p>
        </p:txBody>
      </p:sp>
    </p:spTree>
    <p:extLst>
      <p:ext uri="{BB962C8B-B14F-4D97-AF65-F5344CB8AC3E}">
        <p14:creationId xmlns:p14="http://schemas.microsoft.com/office/powerpoint/2010/main" val="2096783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1199</TotalTime>
  <Words>1782</Words>
  <Application>Microsoft Office PowerPoint</Application>
  <PresentationFormat>Custom</PresentationFormat>
  <Paragraphs>269</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Klein Bold</vt:lpstr>
      <vt:lpstr>Calibri</vt:lpstr>
      <vt:lpstr>Helios</vt:lpstr>
      <vt:lpstr>Aptos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Company Profile Presentation</dc:title>
  <cp:lastModifiedBy>svco10</cp:lastModifiedBy>
  <cp:revision>54</cp:revision>
  <dcterms:created xsi:type="dcterms:W3CDTF">2006-08-16T00:00:00Z</dcterms:created>
  <dcterms:modified xsi:type="dcterms:W3CDTF">2024-11-04T10:56:38Z</dcterms:modified>
  <dc:identifier>DAGTifKoh30</dc:identifier>
</cp:coreProperties>
</file>